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34.jpeg" ContentType="image/jpeg"/>
  <Override PartName="/ppt/media/image33.jpeg" ContentType="image/jpeg"/>
  <Override PartName="/ppt/media/image32.jpeg" ContentType="image/jpeg"/>
  <Override PartName="/ppt/media/image31.jpeg" ContentType="image/jpeg"/>
  <Override PartName="/ppt/media/image30.jpeg" ContentType="image/jpeg"/>
  <Override PartName="/ppt/media/image29.jpeg" ContentType="image/jpeg"/>
  <Override PartName="/ppt/media/image28.jpeg" ContentType="image/jpeg"/>
  <Override PartName="/ppt/media/image27.jpeg" ContentType="image/jpeg"/>
  <Override PartName="/ppt/media/image26.jpeg" ContentType="image/jpeg"/>
  <Override PartName="/ppt/media/image25.jpeg" ContentType="image/jpeg"/>
  <Override PartName="/ppt/media/image24.jpeg" ContentType="image/jpeg"/>
  <Override PartName="/ppt/media/image23.jpeg" ContentType="image/jpeg"/>
  <Override PartName="/ppt/media/image22.jpeg" ContentType="image/jpeg"/>
  <Override PartName="/ppt/media/image21.jpeg" ContentType="image/jpeg"/>
  <Override PartName="/ppt/media/image20.jpeg" ContentType="image/jpeg"/>
  <Override PartName="/ppt/media/image6.jpeg" ContentType="image/jpeg"/>
  <Override PartName="/ppt/media/image5.jpeg" ContentType="image/jpeg"/>
  <Override PartName="/ppt/media/image4.jpeg" ContentType="image/jpeg"/>
  <Override PartName="/ppt/media/image3.jpeg" ContentType="image/jpeg"/>
  <Override PartName="/ppt/media/image1.jpeg" ContentType="image/jpeg"/>
  <Override PartName="/ppt/media/image2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9.jpeg" ContentType="image/jpeg"/>
  <Override PartName="/ppt/media/image18.jpeg" ContentType="image/jpeg"/>
  <Override PartName="/ppt/media/image17.jpeg" ContentType="image/jpeg"/>
  <Override PartName="/ppt/media/image15.jpeg" ContentType="image/jpeg"/>
  <Override PartName="/ppt/media/image16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slideMasters/_rels/slideMaster1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9.xml" ContentType="application/vnd.openxmlformats-officedocument.theme+xml"/>
  <Override PartName="/ppt/theme/theme11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_rels/slideLayout131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</p:sldIdLst>
  <p:sldSz cx="13004800" cy="97536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subTitle"/>
          </p:nvPr>
        </p:nvSpPr>
        <p:spPr>
          <a:xfrm>
            <a:off x="546120" y="4982760"/>
            <a:ext cx="5409360" cy="7550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1" name="PlaceHolder 5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817092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 type="body"/>
          </p:nvPr>
        </p:nvSpPr>
        <p:spPr>
          <a:xfrm>
            <a:off x="1147824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6" name="PlaceHolder 5"/>
          <p:cNvSpPr>
            <a:spLocks noGrp="1"/>
          </p:cNvSpPr>
          <p:nvPr>
            <p:ph type="body"/>
          </p:nvPr>
        </p:nvSpPr>
        <p:spPr>
          <a:xfrm>
            <a:off x="486396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7" name="PlaceHolder 6"/>
          <p:cNvSpPr>
            <a:spLocks noGrp="1"/>
          </p:cNvSpPr>
          <p:nvPr>
            <p:ph type="body"/>
          </p:nvPr>
        </p:nvSpPr>
        <p:spPr>
          <a:xfrm>
            <a:off x="817092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8" name="PlaceHolder 7"/>
          <p:cNvSpPr>
            <a:spLocks noGrp="1"/>
          </p:cNvSpPr>
          <p:nvPr>
            <p:ph type="body"/>
          </p:nvPr>
        </p:nvSpPr>
        <p:spPr>
          <a:xfrm>
            <a:off x="1147824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subTitle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subTitle"/>
          </p:nvPr>
        </p:nvSpPr>
        <p:spPr>
          <a:xfrm>
            <a:off x="546120" y="4982760"/>
            <a:ext cx="5409360" cy="7550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6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1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2" name="PlaceHolder 5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817092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147824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86396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817092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147824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817092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 type="body"/>
          </p:nvPr>
        </p:nvSpPr>
        <p:spPr>
          <a:xfrm>
            <a:off x="1147824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7" name="PlaceHolder 5"/>
          <p:cNvSpPr>
            <a:spLocks noGrp="1"/>
          </p:cNvSpPr>
          <p:nvPr>
            <p:ph type="body"/>
          </p:nvPr>
        </p:nvSpPr>
        <p:spPr>
          <a:xfrm>
            <a:off x="486396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8" name="PlaceHolder 6"/>
          <p:cNvSpPr>
            <a:spLocks noGrp="1"/>
          </p:cNvSpPr>
          <p:nvPr>
            <p:ph type="body"/>
          </p:nvPr>
        </p:nvSpPr>
        <p:spPr>
          <a:xfrm>
            <a:off x="817092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9" name="PlaceHolder 7"/>
          <p:cNvSpPr>
            <a:spLocks noGrp="1"/>
          </p:cNvSpPr>
          <p:nvPr>
            <p:ph type="body"/>
          </p:nvPr>
        </p:nvSpPr>
        <p:spPr>
          <a:xfrm>
            <a:off x="1147824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 type="subTitle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3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subTitle"/>
          </p:nvPr>
        </p:nvSpPr>
        <p:spPr>
          <a:xfrm>
            <a:off x="546120" y="4982760"/>
            <a:ext cx="5409360" cy="7550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9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3" name="PlaceHolder 4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17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4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5" name="PlaceHolder 5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 type="body"/>
          </p:nvPr>
        </p:nvSpPr>
        <p:spPr>
          <a:xfrm>
            <a:off x="817092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29" name="PlaceHolder 4"/>
          <p:cNvSpPr>
            <a:spLocks noGrp="1"/>
          </p:cNvSpPr>
          <p:nvPr>
            <p:ph type="body"/>
          </p:nvPr>
        </p:nvSpPr>
        <p:spPr>
          <a:xfrm>
            <a:off x="1147824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30" name="PlaceHolder 5"/>
          <p:cNvSpPr>
            <a:spLocks noGrp="1"/>
          </p:cNvSpPr>
          <p:nvPr>
            <p:ph type="body"/>
          </p:nvPr>
        </p:nvSpPr>
        <p:spPr>
          <a:xfrm>
            <a:off x="486396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31" name="PlaceHolder 6"/>
          <p:cNvSpPr>
            <a:spLocks noGrp="1"/>
          </p:cNvSpPr>
          <p:nvPr>
            <p:ph type="body"/>
          </p:nvPr>
        </p:nvSpPr>
        <p:spPr>
          <a:xfrm>
            <a:off x="817092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32" name="PlaceHolder 7"/>
          <p:cNvSpPr>
            <a:spLocks noGrp="1"/>
          </p:cNvSpPr>
          <p:nvPr>
            <p:ph type="body"/>
          </p:nvPr>
        </p:nvSpPr>
        <p:spPr>
          <a:xfrm>
            <a:off x="1147824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46120" y="4982760"/>
            <a:ext cx="5409360" cy="7550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817092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1147824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86396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817092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1147824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46120" y="4982760"/>
            <a:ext cx="5409360" cy="7550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817092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1147824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86396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817092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1147824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46120" y="4982760"/>
            <a:ext cx="5409360" cy="7550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817092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1147824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86396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817092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1147824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546120" y="4982760"/>
            <a:ext cx="5409360" cy="7550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46120" y="4982760"/>
            <a:ext cx="5409360" cy="7550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817092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1147824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86396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817092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1147824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subTitle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subTitle"/>
          </p:nvPr>
        </p:nvSpPr>
        <p:spPr>
          <a:xfrm>
            <a:off x="546120" y="4982760"/>
            <a:ext cx="5409360" cy="7550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2" name="PlaceHolder 5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817092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1147824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body"/>
          </p:nvPr>
        </p:nvSpPr>
        <p:spPr>
          <a:xfrm>
            <a:off x="486396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8" name="PlaceHolder 6"/>
          <p:cNvSpPr>
            <a:spLocks noGrp="1"/>
          </p:cNvSpPr>
          <p:nvPr>
            <p:ph type="body"/>
          </p:nvPr>
        </p:nvSpPr>
        <p:spPr>
          <a:xfrm>
            <a:off x="817092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9" name="PlaceHolder 7"/>
          <p:cNvSpPr>
            <a:spLocks noGrp="1"/>
          </p:cNvSpPr>
          <p:nvPr>
            <p:ph type="body"/>
          </p:nvPr>
        </p:nvSpPr>
        <p:spPr>
          <a:xfrm>
            <a:off x="1147824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subTitle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subTitle"/>
          </p:nvPr>
        </p:nvSpPr>
        <p:spPr>
          <a:xfrm>
            <a:off x="546120" y="4982760"/>
            <a:ext cx="5409360" cy="7550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62" name="PlaceHolder 5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817092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1147824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67" name="PlaceHolder 5"/>
          <p:cNvSpPr>
            <a:spLocks noGrp="1"/>
          </p:cNvSpPr>
          <p:nvPr>
            <p:ph type="body"/>
          </p:nvPr>
        </p:nvSpPr>
        <p:spPr>
          <a:xfrm>
            <a:off x="486396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68" name="PlaceHolder 6"/>
          <p:cNvSpPr>
            <a:spLocks noGrp="1"/>
          </p:cNvSpPr>
          <p:nvPr>
            <p:ph type="body"/>
          </p:nvPr>
        </p:nvSpPr>
        <p:spPr>
          <a:xfrm>
            <a:off x="817092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69" name="PlaceHolder 7"/>
          <p:cNvSpPr>
            <a:spLocks noGrp="1"/>
          </p:cNvSpPr>
          <p:nvPr>
            <p:ph type="body"/>
          </p:nvPr>
        </p:nvSpPr>
        <p:spPr>
          <a:xfrm>
            <a:off x="1147824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subTitle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subTitle"/>
          </p:nvPr>
        </p:nvSpPr>
        <p:spPr>
          <a:xfrm>
            <a:off x="546120" y="4982760"/>
            <a:ext cx="5409360" cy="7550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4863960" y="5077440"/>
            <a:ext cx="978156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 type="body"/>
          </p:nvPr>
        </p:nvSpPr>
        <p:spPr>
          <a:xfrm>
            <a:off x="486396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2" name="PlaceHolder 5"/>
          <p:cNvSpPr>
            <a:spLocks noGrp="1"/>
          </p:cNvSpPr>
          <p:nvPr>
            <p:ph type="body"/>
          </p:nvPr>
        </p:nvSpPr>
        <p:spPr>
          <a:xfrm>
            <a:off x="9876240" y="5077440"/>
            <a:ext cx="477324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817092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11478240" y="-3816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 type="body"/>
          </p:nvPr>
        </p:nvSpPr>
        <p:spPr>
          <a:xfrm>
            <a:off x="486396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8" name="PlaceHolder 6"/>
          <p:cNvSpPr>
            <a:spLocks noGrp="1"/>
          </p:cNvSpPr>
          <p:nvPr>
            <p:ph type="body"/>
          </p:nvPr>
        </p:nvSpPr>
        <p:spPr>
          <a:xfrm>
            <a:off x="817092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9" name="PlaceHolder 7"/>
          <p:cNvSpPr>
            <a:spLocks noGrp="1"/>
          </p:cNvSpPr>
          <p:nvPr>
            <p:ph type="body"/>
          </p:nvPr>
        </p:nvSpPr>
        <p:spPr>
          <a:xfrm>
            <a:off x="11478240" y="5077440"/>
            <a:ext cx="3149280" cy="4671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subTitle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de-DE" sz="1800" spc="-1" strike="noStrike">
                <a:latin typeface="Arial"/>
              </a:rPr>
              <a:t>Click to edit the title text format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de-DE" sz="1800" spc="-1" strike="noStrike">
                <a:latin typeface="Arial"/>
              </a:rPr>
              <a:t>Click to edit the title text format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2880" cy="46713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2880" cy="46713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4863960" y="5077800"/>
            <a:ext cx="4772880" cy="46713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53" name="PlaceHolder 5"/>
          <p:cNvSpPr>
            <a:spLocks noGrp="1"/>
          </p:cNvSpPr>
          <p:nvPr>
            <p:ph type="body"/>
          </p:nvPr>
        </p:nvSpPr>
        <p:spPr>
          <a:xfrm>
            <a:off x="9876240" y="5077800"/>
            <a:ext cx="4772880" cy="46713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de-DE" sz="1800" spc="-1" strike="noStrike">
                <a:latin typeface="Arial"/>
              </a:rPr>
              <a:t>Click to edit the title text format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3149280" cy="4671360"/>
          </a:xfrm>
          <a:prstGeom prst="rect">
            <a:avLst/>
          </a:prstGeom>
        </p:spPr>
        <p:txBody>
          <a:bodyPr lIns="0" rIns="0" tIns="0" bIns="0" anchor="ctr">
            <a:normAutofit fontScale="35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 type="body"/>
          </p:nvPr>
        </p:nvSpPr>
        <p:spPr>
          <a:xfrm>
            <a:off x="8171640" y="-38160"/>
            <a:ext cx="3149280" cy="4671360"/>
          </a:xfrm>
          <a:prstGeom prst="rect">
            <a:avLst/>
          </a:prstGeom>
        </p:spPr>
        <p:txBody>
          <a:bodyPr lIns="0" rIns="0" tIns="0" bIns="0" anchor="ctr">
            <a:normAutofit fontScale="35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93" name="PlaceHolder 4"/>
          <p:cNvSpPr>
            <a:spLocks noGrp="1"/>
          </p:cNvSpPr>
          <p:nvPr>
            <p:ph type="body"/>
          </p:nvPr>
        </p:nvSpPr>
        <p:spPr>
          <a:xfrm>
            <a:off x="11478960" y="-38160"/>
            <a:ext cx="3149280" cy="4671360"/>
          </a:xfrm>
          <a:prstGeom prst="rect">
            <a:avLst/>
          </a:prstGeom>
        </p:spPr>
        <p:txBody>
          <a:bodyPr lIns="0" rIns="0" tIns="0" bIns="0" anchor="ctr">
            <a:normAutofit fontScale="35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94" name="PlaceHolder 5"/>
          <p:cNvSpPr>
            <a:spLocks noGrp="1"/>
          </p:cNvSpPr>
          <p:nvPr>
            <p:ph type="body"/>
          </p:nvPr>
        </p:nvSpPr>
        <p:spPr>
          <a:xfrm>
            <a:off x="4863960" y="5077800"/>
            <a:ext cx="3149280" cy="4671360"/>
          </a:xfrm>
          <a:prstGeom prst="rect">
            <a:avLst/>
          </a:prstGeom>
        </p:spPr>
        <p:txBody>
          <a:bodyPr lIns="0" rIns="0" tIns="0" bIns="0" anchor="ctr">
            <a:normAutofit fontScale="35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95" name="PlaceHolder 6"/>
          <p:cNvSpPr>
            <a:spLocks noGrp="1"/>
          </p:cNvSpPr>
          <p:nvPr>
            <p:ph type="body"/>
          </p:nvPr>
        </p:nvSpPr>
        <p:spPr>
          <a:xfrm>
            <a:off x="8171640" y="5077800"/>
            <a:ext cx="3149280" cy="4671360"/>
          </a:xfrm>
          <a:prstGeom prst="rect">
            <a:avLst/>
          </a:prstGeom>
        </p:spPr>
        <p:txBody>
          <a:bodyPr lIns="0" rIns="0" tIns="0" bIns="0" anchor="ctr">
            <a:normAutofit fontScale="35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96" name="PlaceHolder 7"/>
          <p:cNvSpPr>
            <a:spLocks noGrp="1"/>
          </p:cNvSpPr>
          <p:nvPr>
            <p:ph type="body"/>
          </p:nvPr>
        </p:nvSpPr>
        <p:spPr>
          <a:xfrm>
            <a:off x="11478960" y="5077800"/>
            <a:ext cx="3149280" cy="4671360"/>
          </a:xfrm>
          <a:prstGeom prst="rect">
            <a:avLst/>
          </a:prstGeom>
        </p:spPr>
        <p:txBody>
          <a:bodyPr lIns="0" rIns="0" tIns="0" bIns="0" anchor="ctr">
            <a:normAutofit fontScale="35000"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de-DE" sz="1800" spc="-1" strike="noStrike">
                <a:latin typeface="Arial"/>
              </a:rPr>
              <a:t>Click to edit the title text format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de-DE" sz="1800" spc="-1" strike="noStrike">
                <a:latin typeface="Arial"/>
              </a:rPr>
              <a:t>Click to edit the title text format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de-DE" sz="1800" spc="-1" strike="noStrike">
                <a:latin typeface="Arial"/>
              </a:rPr>
              <a:t>Click to edit the title text format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de-DE" sz="1800" spc="-1" strike="noStrike">
                <a:latin typeface="Arial"/>
              </a:rPr>
              <a:t>Click to edit the title text format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97938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de-DE" sz="1800" spc="-1" strike="noStrike">
                <a:latin typeface="Arial"/>
              </a:rPr>
              <a:t>Click to edit the title text format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2880" cy="46713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2880" cy="97938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863960" y="5077800"/>
            <a:ext cx="4772880" cy="46713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de-DE" sz="1800" spc="-1" strike="noStrike">
                <a:latin typeface="Arial"/>
              </a:rPr>
              <a:t>Click to edit the title text format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2880" cy="97938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2880" cy="46713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9876240" y="5077800"/>
            <a:ext cx="4772880" cy="46713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de-DE" sz="1800" spc="-1" strike="noStrike">
                <a:latin typeface="Arial"/>
              </a:rPr>
              <a:t>Click to edit the title text format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4772880" cy="46713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9876240" y="-38160"/>
            <a:ext cx="4772880" cy="46713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 type="body"/>
          </p:nvPr>
        </p:nvSpPr>
        <p:spPr>
          <a:xfrm>
            <a:off x="4863960" y="5077800"/>
            <a:ext cx="9781560" cy="46713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546120" y="4982760"/>
            <a:ext cx="5409360" cy="1628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de-DE" sz="1800" spc="-1" strike="noStrike">
                <a:latin typeface="Arial"/>
              </a:rPr>
              <a:t>Click to edit the title text format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4863960" y="-38160"/>
            <a:ext cx="9781560" cy="46713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body"/>
          </p:nvPr>
        </p:nvSpPr>
        <p:spPr>
          <a:xfrm>
            <a:off x="4863960" y="5077800"/>
            <a:ext cx="9781560" cy="46713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Click to edit the outline text format</a:t>
            </a:r>
            <a:endParaRPr b="0" lang="de-DE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Second Outline Level</a:t>
            </a:r>
            <a:endParaRPr b="0" lang="de-DE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Third Outline Level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latin typeface="Arial"/>
              </a:rPr>
              <a:t>Fourth Outline Level</a:t>
            </a:r>
            <a:endParaRPr b="0" lang="de-DE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Fifth Outline Level</a:t>
            </a:r>
            <a:endParaRPr b="0" lang="de-DE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Sixth Outline Level</a:t>
            </a:r>
            <a:endParaRPr b="0" lang="de-DE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Seventh Outline Level</a:t>
            </a:r>
            <a:endParaRPr b="0" lang="de-DE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hyperlink" Target="mailto:foej.sachsen-anhalt@ijgd.de" TargetMode="External"/><Relationship Id="rId2" Type="http://schemas.openxmlformats.org/officeDocument/2006/relationships/hyperlink" Target="mailto:post@foej-Lsa.de" TargetMode="External"/><Relationship Id="rId3" Type="http://schemas.openxmlformats.org/officeDocument/2006/relationships/hyperlink" Target="http://www.foej-lsa.de/" TargetMode="External"/><Relationship Id="rId4" Type="http://schemas.openxmlformats.org/officeDocument/2006/relationships/image" Target="../media/image33.jpeg"/><Relationship Id="rId5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4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1c77bcc0-de84-4179-b7a6-40a708394f86.jpg" descr=""/>
          <p:cNvPicPr/>
          <p:nvPr/>
        </p:nvPicPr>
        <p:blipFill>
          <a:blip r:embed="rId1"/>
          <a:stretch/>
        </p:blipFill>
        <p:spPr>
          <a:xfrm>
            <a:off x="0" y="0"/>
            <a:ext cx="13003920" cy="9752760"/>
          </a:xfrm>
          <a:prstGeom prst="rect">
            <a:avLst/>
          </a:prstGeom>
          <a:ln>
            <a:noFill/>
          </a:ln>
        </p:spPr>
      </p:pic>
      <p:sp>
        <p:nvSpPr>
          <p:cNvPr id="434" name="CustomShape 1"/>
          <p:cNvSpPr/>
          <p:nvPr/>
        </p:nvSpPr>
        <p:spPr>
          <a:xfrm>
            <a:off x="660240" y="1003320"/>
            <a:ext cx="11683440" cy="1459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3909" spc="619" strike="noStrike" cap="all">
                <a:solidFill>
                  <a:srgbClr val="e8a433"/>
                </a:solidFill>
                <a:latin typeface="Avenir Light"/>
                <a:ea typeface="Avenir Light"/>
              </a:rPr>
              <a:t>Das FÖJ in </a:t>
            </a:r>
            <a:br/>
            <a:r>
              <a:rPr b="0" lang="de-DE" sz="3909" spc="619" strike="noStrike" cap="all">
                <a:solidFill>
                  <a:srgbClr val="e8a433"/>
                </a:solidFill>
                <a:latin typeface="Avenir Light"/>
                <a:ea typeface="Avenir Light"/>
              </a:rPr>
              <a:t>Sachsen-Anhalt</a:t>
            </a:r>
            <a:endParaRPr b="0" lang="de-DE" sz="3909" spc="-1" strike="noStrike">
              <a:latin typeface="Arial"/>
            </a:endParaRPr>
          </a:p>
        </p:txBody>
      </p:sp>
      <p:sp>
        <p:nvSpPr>
          <p:cNvPr id="435" name="CustomShape 2"/>
          <p:cNvSpPr/>
          <p:nvPr/>
        </p:nvSpPr>
        <p:spPr>
          <a:xfrm>
            <a:off x="660240" y="507960"/>
            <a:ext cx="11683440" cy="5072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>
              <a:lnSpc>
                <a:spcPct val="100000"/>
              </a:lnSpc>
            </a:pPr>
            <a:r>
              <a:rPr b="0" lang="de-DE" sz="1230" spc="191" strike="noStrike" cap="all">
                <a:solidFill>
                  <a:srgbClr val="ffffff"/>
                </a:solidFill>
                <a:latin typeface="Avenir Book"/>
                <a:ea typeface="Avenir Book"/>
              </a:rPr>
              <a:t>Stiftung für Umwelt-, Natur und Klimaschutz</a:t>
            </a:r>
            <a:endParaRPr b="0" lang="de-DE" sz="1230" spc="-1" strike="noStrike">
              <a:latin typeface="Arial"/>
            </a:endParaRPr>
          </a:p>
        </p:txBody>
      </p:sp>
      <p:sp>
        <p:nvSpPr>
          <p:cNvPr id="436" name="CustomShape 3"/>
          <p:cNvSpPr/>
          <p:nvPr/>
        </p:nvSpPr>
        <p:spPr>
          <a:xfrm>
            <a:off x="720000" y="8326440"/>
            <a:ext cx="11564280" cy="888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rmAutofit/>
          </a:bodyPr>
          <a:p>
            <a:pPr>
              <a:lnSpc>
                <a:spcPct val="100000"/>
              </a:lnSpc>
            </a:pPr>
            <a:r>
              <a:rPr b="0" lang="de-DE" sz="2400" spc="378" strike="noStrike" cap="all">
                <a:solidFill>
                  <a:srgbClr val="1e4e5c"/>
                </a:solidFill>
                <a:latin typeface="Avenir Book"/>
                <a:ea typeface="Avenir Book"/>
              </a:rPr>
              <a:t>Ein Jahr für dich - Ein Jahr für deine Umwelt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P1060099 Kopie.JPG" descr=""/>
          <p:cNvPicPr/>
          <p:nvPr/>
        </p:nvPicPr>
        <p:blipFill>
          <a:blip r:embed="rId1"/>
          <a:stretch/>
        </p:blipFill>
        <p:spPr>
          <a:xfrm>
            <a:off x="92880" y="3730320"/>
            <a:ext cx="4034160" cy="3025440"/>
          </a:xfrm>
          <a:prstGeom prst="rect">
            <a:avLst/>
          </a:prstGeom>
          <a:ln w="12600">
            <a:noFill/>
          </a:ln>
        </p:spPr>
      </p:pic>
      <p:pic>
        <p:nvPicPr>
          <p:cNvPr id="467" name="P1060717 Kopie.JPG" descr=""/>
          <p:cNvPicPr/>
          <p:nvPr/>
        </p:nvPicPr>
        <p:blipFill>
          <a:blip r:embed="rId2"/>
          <a:stretch/>
        </p:blipFill>
        <p:spPr>
          <a:xfrm>
            <a:off x="8568720" y="3971520"/>
            <a:ext cx="4034160" cy="3025440"/>
          </a:xfrm>
          <a:prstGeom prst="rect">
            <a:avLst/>
          </a:prstGeom>
          <a:ln w="12600">
            <a:noFill/>
          </a:ln>
        </p:spPr>
      </p:pic>
      <p:pic>
        <p:nvPicPr>
          <p:cNvPr id="468" name="IMG_3404 Kopie.JPG" descr=""/>
          <p:cNvPicPr/>
          <p:nvPr/>
        </p:nvPicPr>
        <p:blipFill>
          <a:blip r:embed="rId3"/>
          <a:stretch/>
        </p:blipFill>
        <p:spPr>
          <a:xfrm>
            <a:off x="4271040" y="936360"/>
            <a:ext cx="4034160" cy="3025440"/>
          </a:xfrm>
          <a:prstGeom prst="rect">
            <a:avLst/>
          </a:prstGeom>
          <a:ln w="12600">
            <a:noFill/>
          </a:ln>
        </p:spPr>
      </p:pic>
      <p:pic>
        <p:nvPicPr>
          <p:cNvPr id="469" name="P1070541 Kopie.JPG" descr=""/>
          <p:cNvPicPr/>
          <p:nvPr/>
        </p:nvPicPr>
        <p:blipFill>
          <a:blip r:embed="rId4"/>
          <a:stretch/>
        </p:blipFill>
        <p:spPr>
          <a:xfrm>
            <a:off x="4271040" y="7121160"/>
            <a:ext cx="4034160" cy="3025440"/>
          </a:xfrm>
          <a:prstGeom prst="rect">
            <a:avLst/>
          </a:prstGeom>
          <a:ln w="12600">
            <a:noFill/>
          </a:ln>
        </p:spPr>
      </p:pic>
      <p:pic>
        <p:nvPicPr>
          <p:cNvPr id="470" name="P1060535 Kopie.JPG" descr=""/>
          <p:cNvPicPr/>
          <p:nvPr/>
        </p:nvPicPr>
        <p:blipFill>
          <a:blip r:embed="rId5"/>
          <a:stretch/>
        </p:blipFill>
        <p:spPr>
          <a:xfrm>
            <a:off x="321480" y="6441120"/>
            <a:ext cx="4034160" cy="3025440"/>
          </a:xfrm>
          <a:prstGeom prst="rect">
            <a:avLst/>
          </a:prstGeom>
          <a:ln w="12600">
            <a:noFill/>
          </a:ln>
        </p:spPr>
      </p:pic>
      <p:pic>
        <p:nvPicPr>
          <p:cNvPr id="471" name="P1070528 Kopie.JPG" descr=""/>
          <p:cNvPicPr/>
          <p:nvPr/>
        </p:nvPicPr>
        <p:blipFill>
          <a:blip r:embed="rId6"/>
          <a:stretch/>
        </p:blipFill>
        <p:spPr>
          <a:xfrm>
            <a:off x="8220600" y="6441120"/>
            <a:ext cx="4034160" cy="3025440"/>
          </a:xfrm>
          <a:prstGeom prst="rect">
            <a:avLst/>
          </a:prstGeom>
          <a:ln w="12600">
            <a:noFill/>
          </a:ln>
        </p:spPr>
      </p:pic>
      <p:sp>
        <p:nvSpPr>
          <p:cNvPr id="472" name="CustomShape 1"/>
          <p:cNvSpPr/>
          <p:nvPr/>
        </p:nvSpPr>
        <p:spPr>
          <a:xfrm>
            <a:off x="660240" y="241200"/>
            <a:ext cx="11683440" cy="1421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4500" spc="715" strike="noStrike" cap="all">
                <a:solidFill>
                  <a:srgbClr val="e8a433"/>
                </a:solidFill>
                <a:latin typeface="Avenir Light"/>
                <a:ea typeface="Avenir Light"/>
              </a:rPr>
              <a:t>6. Seminare</a:t>
            </a:r>
            <a:endParaRPr b="0" lang="de-DE" sz="4500" spc="-1" strike="noStrike">
              <a:latin typeface="Arial"/>
            </a:endParaRPr>
          </a:p>
        </p:txBody>
      </p:sp>
      <p:pic>
        <p:nvPicPr>
          <p:cNvPr id="473" name="IMG_3380 Kopie.JPG" descr=""/>
          <p:cNvPicPr/>
          <p:nvPr/>
        </p:nvPicPr>
        <p:blipFill>
          <a:blip r:embed="rId7"/>
          <a:stretch/>
        </p:blipFill>
        <p:spPr>
          <a:xfrm>
            <a:off x="321480" y="1381680"/>
            <a:ext cx="4034160" cy="3025440"/>
          </a:xfrm>
          <a:prstGeom prst="rect">
            <a:avLst/>
          </a:prstGeom>
          <a:ln w="12600">
            <a:noFill/>
          </a:ln>
        </p:spPr>
      </p:pic>
      <p:pic>
        <p:nvPicPr>
          <p:cNvPr id="474" name="P1060139 Kopie.JPG" descr=""/>
          <p:cNvPicPr/>
          <p:nvPr/>
        </p:nvPicPr>
        <p:blipFill>
          <a:blip r:embed="rId8"/>
          <a:stretch/>
        </p:blipFill>
        <p:spPr>
          <a:xfrm>
            <a:off x="8220600" y="1381680"/>
            <a:ext cx="4034160" cy="3025440"/>
          </a:xfrm>
          <a:prstGeom prst="rect">
            <a:avLst/>
          </a:prstGeom>
          <a:ln w="12600">
            <a:noFill/>
          </a:ln>
        </p:spPr>
      </p:pic>
      <p:pic>
        <p:nvPicPr>
          <p:cNvPr id="475" name="P1060925 Kopie.JPG" descr=""/>
          <p:cNvPicPr/>
          <p:nvPr/>
        </p:nvPicPr>
        <p:blipFill>
          <a:blip r:embed="rId9"/>
          <a:stretch/>
        </p:blipFill>
        <p:spPr>
          <a:xfrm>
            <a:off x="3914640" y="3598200"/>
            <a:ext cx="4746600" cy="35596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CustomShape 1"/>
          <p:cNvSpPr/>
          <p:nvPr/>
        </p:nvSpPr>
        <p:spPr>
          <a:xfrm>
            <a:off x="660240" y="1048320"/>
            <a:ext cx="11683440" cy="1421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4500" spc="715" strike="noStrike" cap="all">
                <a:solidFill>
                  <a:srgbClr val="e8a433"/>
                </a:solidFill>
                <a:latin typeface="Avenir Light"/>
                <a:ea typeface="Avenir Light"/>
              </a:rPr>
              <a:t>7. Projekte </a:t>
            </a:r>
            <a:endParaRPr b="0" lang="de-DE" sz="4500" spc="-1" strike="noStrike">
              <a:latin typeface="Arial"/>
            </a:endParaRPr>
          </a:p>
        </p:txBody>
      </p:sp>
      <p:sp>
        <p:nvSpPr>
          <p:cNvPr id="477" name="CustomShape 2"/>
          <p:cNvSpPr/>
          <p:nvPr/>
        </p:nvSpPr>
        <p:spPr>
          <a:xfrm>
            <a:off x="660240" y="2668320"/>
            <a:ext cx="11683440" cy="6717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unterschiedliche Projekte in den Einsatzstellen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Workshops zum Thema Nachhaltigkeit, Wald, etc.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selbstständige Planung des LAT, BAT und ELAT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Beteiligung an Demos (FFF, Wir haben es satt, etc.)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weitere Projekte möglich (z.B. Müllsammelaktionen) </a:t>
            </a:r>
            <a:endParaRPr b="0" lang="de-DE" sz="3600" spc="-1" strike="noStrike">
              <a:latin typeface="Arial"/>
            </a:endParaRPr>
          </a:p>
        </p:txBody>
      </p:sp>
      <p:pic>
        <p:nvPicPr>
          <p:cNvPr id="478" name="596462b1-a311-4323-9d5a-52c7dd5fb283.jpg" descr=""/>
          <p:cNvPicPr/>
          <p:nvPr/>
        </p:nvPicPr>
        <p:blipFill>
          <a:blip r:embed="rId1"/>
          <a:stretch/>
        </p:blipFill>
        <p:spPr>
          <a:xfrm>
            <a:off x="7809480" y="136440"/>
            <a:ext cx="3245040" cy="32450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ustomShape 1"/>
          <p:cNvSpPr/>
          <p:nvPr/>
        </p:nvSpPr>
        <p:spPr>
          <a:xfrm>
            <a:off x="660240" y="609480"/>
            <a:ext cx="11683440" cy="1421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4500" spc="715" strike="noStrike" cap="all">
                <a:solidFill>
                  <a:srgbClr val="e8a433"/>
                </a:solidFill>
                <a:latin typeface="Avenir Light"/>
                <a:ea typeface="Avenir Light"/>
              </a:rPr>
              <a:t>8. Das Sprecherwesen</a:t>
            </a:r>
            <a:endParaRPr b="0" lang="de-DE" sz="4500" spc="-1" strike="noStrike">
              <a:latin typeface="Arial"/>
            </a:endParaRPr>
          </a:p>
        </p:txBody>
      </p:sp>
      <p:sp>
        <p:nvSpPr>
          <p:cNvPr id="480" name="CustomShape 2"/>
          <p:cNvSpPr/>
          <p:nvPr/>
        </p:nvSpPr>
        <p:spPr>
          <a:xfrm>
            <a:off x="660240" y="1357920"/>
            <a:ext cx="11683440" cy="6717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pro Seminargruppe 3 Sprecher*innen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monatliche Sprechertreffen, teils mit Übernachtung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3 BDKs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Aufgaben: Planung von Events (z.B. LAT), Arbeit in Arbeitskreisen </a:t>
            </a:r>
            <a:endParaRPr b="0" lang="de-DE" sz="3600" spc="-1" strike="noStrike">
              <a:latin typeface="Arial"/>
            </a:endParaRPr>
          </a:p>
        </p:txBody>
      </p:sp>
      <p:pic>
        <p:nvPicPr>
          <p:cNvPr id="481" name="9ee8e382-faec-46cf-a9db-b302c19e6431.jpg" descr=""/>
          <p:cNvPicPr/>
          <p:nvPr/>
        </p:nvPicPr>
        <p:blipFill>
          <a:blip r:embed="rId1"/>
          <a:stretch/>
        </p:blipFill>
        <p:spPr>
          <a:xfrm>
            <a:off x="1030320" y="7109280"/>
            <a:ext cx="4802760" cy="2701440"/>
          </a:xfrm>
          <a:prstGeom prst="rect">
            <a:avLst/>
          </a:prstGeom>
          <a:ln w="12600">
            <a:noFill/>
          </a:ln>
        </p:spPr>
      </p:pic>
      <p:pic>
        <p:nvPicPr>
          <p:cNvPr id="482" name="7339f04d-0875-4a2c-a3f3-14b661e25756.jpg" descr=""/>
          <p:cNvPicPr/>
          <p:nvPr/>
        </p:nvPicPr>
        <p:blipFill>
          <a:blip r:embed="rId2"/>
          <a:stretch/>
        </p:blipFill>
        <p:spPr>
          <a:xfrm>
            <a:off x="7172280" y="7109280"/>
            <a:ext cx="4846680" cy="2701440"/>
          </a:xfrm>
          <a:prstGeom prst="rect">
            <a:avLst/>
          </a:prstGeom>
          <a:ln w="12600">
            <a:noFill/>
          </a:ln>
        </p:spPr>
      </p:pic>
      <p:pic>
        <p:nvPicPr>
          <p:cNvPr id="483" name="DSC_0677.jpg" descr=""/>
          <p:cNvPicPr/>
          <p:nvPr/>
        </p:nvPicPr>
        <p:blipFill>
          <a:blip r:embed="rId3"/>
          <a:stretch/>
        </p:blipFill>
        <p:spPr>
          <a:xfrm>
            <a:off x="9252720" y="521640"/>
            <a:ext cx="4052160" cy="27014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CustomShape 1"/>
          <p:cNvSpPr/>
          <p:nvPr/>
        </p:nvSpPr>
        <p:spPr>
          <a:xfrm>
            <a:off x="3600" y="1969920"/>
            <a:ext cx="12763440" cy="6717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535" y="0"/>
                </a:moveTo>
                <a:cubicBezTo>
                  <a:pt x="1365" y="0"/>
                  <a:pt x="1228" y="261"/>
                  <a:pt x="1228" y="583"/>
                </a:cubicBezTo>
                <a:lnTo>
                  <a:pt x="1228" y="4666"/>
                </a:lnTo>
                <a:lnTo>
                  <a:pt x="0" y="5833"/>
                </a:lnTo>
                <a:lnTo>
                  <a:pt x="1228" y="6999"/>
                </a:lnTo>
                <a:lnTo>
                  <a:pt x="1228" y="21017"/>
                </a:lnTo>
                <a:cubicBezTo>
                  <a:pt x="1228" y="21339"/>
                  <a:pt x="1365" y="21600"/>
                  <a:pt x="1535" y="21600"/>
                </a:cubicBezTo>
                <a:lnTo>
                  <a:pt x="21293" y="21600"/>
                </a:lnTo>
                <a:cubicBezTo>
                  <a:pt x="21463" y="21600"/>
                  <a:pt x="21600" y="21339"/>
                  <a:pt x="21600" y="21017"/>
                </a:cubicBezTo>
                <a:lnTo>
                  <a:pt x="21600" y="583"/>
                </a:lnTo>
                <a:cubicBezTo>
                  <a:pt x="21600" y="261"/>
                  <a:pt x="21463" y="0"/>
                  <a:pt x="21293" y="0"/>
                </a:cubicBezTo>
                <a:lnTo>
                  <a:pt x="1535" y="0"/>
                </a:lnTo>
                <a:close/>
              </a:path>
            </a:pathLst>
          </a:custGeom>
          <a:gradFill rotWithShape="0">
            <a:gsLst>
              <a:gs pos="0">
                <a:schemeClr val="accent3"/>
              </a:gs>
              <a:gs pos="100000">
                <a:schemeClr val="accent3">
                  <a:hueOff val="2987012"/>
                  <a:satOff val="8321"/>
                  <a:lumOff val="-11781"/>
                  <a:alpha val="60000"/>
                </a:schemeClr>
              </a:gs>
            </a:gsLst>
            <a:lin ang="5400000"/>
          </a:gra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CustomShape 2"/>
          <p:cNvSpPr/>
          <p:nvPr/>
        </p:nvSpPr>
        <p:spPr>
          <a:xfrm>
            <a:off x="660240" y="609480"/>
            <a:ext cx="11683440" cy="1421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4500" spc="715" strike="noStrike" cap="all">
                <a:solidFill>
                  <a:srgbClr val="e8a433"/>
                </a:solidFill>
                <a:latin typeface="Avenir Light"/>
                <a:ea typeface="Avenir Light"/>
              </a:rPr>
              <a:t>9. Persönliche Erfahrungen</a:t>
            </a:r>
            <a:endParaRPr b="0" lang="de-DE" sz="4500" spc="-1" strike="noStrike">
              <a:latin typeface="Arial"/>
            </a:endParaRPr>
          </a:p>
        </p:txBody>
      </p:sp>
      <p:sp>
        <p:nvSpPr>
          <p:cNvPr id="486" name="CustomShape 3"/>
          <p:cNvSpPr/>
          <p:nvPr/>
        </p:nvSpPr>
        <p:spPr>
          <a:xfrm>
            <a:off x="947520" y="1969920"/>
            <a:ext cx="11683440" cy="6717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>
              <a:lnSpc>
                <a:spcPct val="100000"/>
              </a:lnSpc>
              <a:spcBef>
                <a:spcPts val="3900"/>
              </a:spcBef>
            </a:pPr>
            <a:r>
              <a:rPr b="0" lang="de-DE" sz="3390" spc="-1" strike="noStrike">
                <a:solidFill>
                  <a:srgbClr val="ffffff"/>
                </a:solidFill>
                <a:latin typeface="Avenir Light"/>
                <a:ea typeface="Avenir Light"/>
              </a:rPr>
              <a:t>„</a:t>
            </a:r>
            <a:r>
              <a:rPr b="0" lang="de-DE" sz="3390" spc="-1" strike="noStrike">
                <a:solidFill>
                  <a:srgbClr val="ffffff"/>
                </a:solidFill>
                <a:latin typeface="Avenir Light"/>
                <a:ea typeface="Avenir Light"/>
              </a:rPr>
              <a:t>Ich bin neugierig geworden, denke bewusster über Natur- und Umweltschutz und Nachhaltigkeit nach und möchte in meinem Leben etwas verändern bzw. etwas besser machen.“</a:t>
            </a:r>
            <a:endParaRPr b="0" lang="de-DE" sz="339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900"/>
              </a:spcBef>
            </a:pPr>
            <a:r>
              <a:rPr b="0" lang="de-DE" sz="3390" spc="-1" strike="noStrike">
                <a:solidFill>
                  <a:srgbClr val="ffffff"/>
                </a:solidFill>
                <a:latin typeface="Avenir Light"/>
                <a:ea typeface="Avenir Light"/>
              </a:rPr>
              <a:t>„</a:t>
            </a:r>
            <a:r>
              <a:rPr b="0" lang="de-DE" sz="3390" spc="-1" strike="noStrike">
                <a:solidFill>
                  <a:srgbClr val="ffffff"/>
                </a:solidFill>
                <a:latin typeface="Avenir Light"/>
                <a:ea typeface="Avenir Light"/>
              </a:rPr>
              <a:t>Durch die vielen unterschiedlichen Eindrücke und Erlebnisse in diesem Jahr, habe ich viel über ein ökologisches nachhaltiges Leben gelernt, aber auch sehr viel über mich selbst erfahren.“</a:t>
            </a:r>
            <a:endParaRPr b="0" lang="de-DE" sz="339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900"/>
              </a:spcBef>
            </a:pPr>
            <a:r>
              <a:rPr b="0" lang="de-DE" sz="3390" spc="-1" strike="noStrike">
                <a:solidFill>
                  <a:srgbClr val="ffffff"/>
                </a:solidFill>
                <a:latin typeface="Avenir Light"/>
                <a:ea typeface="Avenir Light"/>
              </a:rPr>
              <a:t>„</a:t>
            </a:r>
            <a:r>
              <a:rPr b="0" lang="de-DE" sz="3390" spc="-1" strike="noStrike">
                <a:solidFill>
                  <a:srgbClr val="ffffff"/>
                </a:solidFill>
                <a:latin typeface="Avenir Light"/>
                <a:ea typeface="Avenir Light"/>
              </a:rPr>
              <a:t>Endlich mal nach so viel Kopfarbeit etwas Praktisches tun können, wo auch Ergebnisse zu erkennen sind.“</a:t>
            </a:r>
            <a:endParaRPr b="0" lang="de-DE" sz="339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CustomShape 1"/>
          <p:cNvSpPr/>
          <p:nvPr/>
        </p:nvSpPr>
        <p:spPr>
          <a:xfrm>
            <a:off x="660240" y="140400"/>
            <a:ext cx="11683440" cy="1421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4500" spc="715" strike="noStrike" cap="all">
                <a:solidFill>
                  <a:srgbClr val="e8a433"/>
                </a:solidFill>
                <a:latin typeface="Avenir Light"/>
                <a:ea typeface="Avenir Light"/>
              </a:rPr>
              <a:t>10. Vor- und Nachteile</a:t>
            </a:r>
            <a:endParaRPr b="0" lang="de-DE" sz="4500" spc="-1" strike="noStrike">
              <a:latin typeface="Arial"/>
            </a:endParaRPr>
          </a:p>
        </p:txBody>
      </p:sp>
      <p:sp>
        <p:nvSpPr>
          <p:cNvPr id="488" name="CustomShape 2"/>
          <p:cNvSpPr/>
          <p:nvPr/>
        </p:nvSpPr>
        <p:spPr>
          <a:xfrm>
            <a:off x="660240" y="2019240"/>
            <a:ext cx="11683440" cy="6717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 </a:t>
            </a:r>
            <a:endParaRPr b="0" lang="de-DE" sz="3600" spc="-1" strike="noStrike">
              <a:latin typeface="Arial"/>
            </a:endParaRPr>
          </a:p>
        </p:txBody>
      </p:sp>
      <p:graphicFrame>
        <p:nvGraphicFramePr>
          <p:cNvPr id="489" name="Table 3"/>
          <p:cNvGraphicFramePr/>
          <p:nvPr/>
        </p:nvGraphicFramePr>
        <p:xfrm>
          <a:off x="38880" y="901080"/>
          <a:ext cx="12926160" cy="8733960"/>
        </p:xfrm>
        <a:graphic>
          <a:graphicData uri="http://schemas.openxmlformats.org/drawingml/2006/table">
            <a:tbl>
              <a:tblPr/>
              <a:tblGrid>
                <a:gridCol w="6463080"/>
                <a:gridCol w="6463440"/>
              </a:tblGrid>
              <a:tr h="545760"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pro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53d5fd"/>
                      </a:solidFill>
                    </a:lnB>
                    <a:solidFill>
                      <a:srgbClr val="1e3c6e"/>
                    </a:solidFill>
                  </a:tcPr>
                </a:tc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Con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53d5fd"/>
                      </a:solidFill>
                    </a:lnB>
                    <a:solidFill>
                      <a:srgbClr val="1e3c6e"/>
                    </a:solidFill>
                  </a:tcPr>
                </a:tc>
              </a:tr>
              <a:tr h="545760"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Arbeitserfahrung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Taschengeld kein Gehalt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</a:tr>
              <a:tr h="545760"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politischer Einsatz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1 Jahr ist schnell vorbei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</a:tr>
              <a:tr h="545760"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neue Kontakte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  <a:tc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</a:tr>
              <a:tr h="545760"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persönliche Erfahrungen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  <a:tc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</a:tr>
              <a:tr h="545760"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Einsatz für die Umwelt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  <a:tc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</a:tr>
              <a:tr h="545760"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neues Wissen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  <a:tc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</a:tr>
              <a:tr h="545760"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FÖJler*in im Mittelpunkt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  <a:tc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</a:tr>
              <a:tr h="545760"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Experten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  <a:tc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</a:tr>
              <a:tr h="545760"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Zeit zur Orientierung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  <a:tc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</a:tr>
              <a:tr h="545760"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keine Hausaufgaben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  <a:tc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</a:tr>
              <a:tr h="545760"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Projekte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  <a:tc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</a:tr>
              <a:tr h="545760"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Mitwirken Post-FÖJ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  <a:tc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</a:tr>
              <a:tr h="545760"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FÖJ-Familie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  <a:tc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</a:tr>
              <a:tr h="545760"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Geld,Versicherung,Steuer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  <a:tc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</a:tr>
              <a:tr h="547920">
                <a:tc>
                  <a:txBody>
                    <a:bodyPr lIns="50760" rIns="50760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3200"/>
                        </a:spcBef>
                      </a:pPr>
                      <a:r>
                        <a:rPr b="0" lang="de-DE" sz="3000" spc="-1" strike="noStrike">
                          <a:solidFill>
                            <a:srgbClr val="ffffff"/>
                          </a:solidFill>
                          <a:latin typeface="Avenir Light"/>
                          <a:ea typeface="Avenir Light"/>
                        </a:rPr>
                        <a:t>MyBahncard50</a:t>
                      </a:r>
                      <a:endParaRPr b="0" lang="de-DE" sz="30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  <a:tc>
                  <a:tcPr marL="50760" marR="50760">
                    <a:lnL w="12240">
                      <a:solidFill>
                        <a:srgbClr val="1e4e5c"/>
                      </a:solidFill>
                    </a:lnL>
                    <a:lnR w="12240">
                      <a:solidFill>
                        <a:srgbClr val="1e4e5c"/>
                      </a:solidFill>
                    </a:lnR>
                    <a:lnT w="12240">
                      <a:solidFill>
                        <a:srgbClr val="1e4e5c"/>
                      </a:solidFill>
                    </a:lnT>
                    <a:lnB w="12240">
                      <a:solidFill>
                        <a:srgbClr val="1e4e5c"/>
                      </a:solidFill>
                    </a:lnB>
                    <a:solidFill>
                      <a:srgbClr val="375a7d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ustomShape 1"/>
          <p:cNvSpPr/>
          <p:nvPr/>
        </p:nvSpPr>
        <p:spPr>
          <a:xfrm>
            <a:off x="660240" y="609480"/>
            <a:ext cx="11683440" cy="1853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4500" spc="715" strike="noStrike" cap="all">
                <a:solidFill>
                  <a:srgbClr val="e8a433"/>
                </a:solidFill>
                <a:latin typeface="Avenir Light"/>
                <a:ea typeface="Avenir Light"/>
              </a:rPr>
              <a:t>11. Wie kann ich mich bewerben?</a:t>
            </a:r>
            <a:endParaRPr b="0" lang="de-DE" sz="4500" spc="-1" strike="noStrike">
              <a:latin typeface="Arial"/>
            </a:endParaRPr>
          </a:p>
        </p:txBody>
      </p:sp>
      <p:sp>
        <p:nvSpPr>
          <p:cNvPr id="491" name="CustomShape 2"/>
          <p:cNvSpPr/>
          <p:nvPr/>
        </p:nvSpPr>
        <p:spPr>
          <a:xfrm>
            <a:off x="660240" y="2819520"/>
            <a:ext cx="5079240" cy="6057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marL="479880" indent="-479160">
              <a:lnSpc>
                <a:spcPct val="100000"/>
              </a:lnSpc>
              <a:spcBef>
                <a:spcPts val="25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2430" spc="-1" strike="noStrike">
                <a:solidFill>
                  <a:srgbClr val="ffffff"/>
                </a:solidFill>
                <a:latin typeface="Avenir Light"/>
                <a:ea typeface="Avenir Light"/>
              </a:rPr>
              <a:t>Bewerbung beim Träger (S.U.N.K. oder IJGD)</a:t>
            </a:r>
            <a:endParaRPr b="0" lang="de-DE" sz="2430" spc="-1" strike="noStrike">
              <a:latin typeface="Arial"/>
            </a:endParaRPr>
          </a:p>
          <a:p>
            <a:pPr marL="479880" indent="-479160">
              <a:lnSpc>
                <a:spcPct val="100000"/>
              </a:lnSpc>
              <a:spcBef>
                <a:spcPts val="25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2430" spc="-1" strike="noStrike">
                <a:solidFill>
                  <a:srgbClr val="ffffff"/>
                </a:solidFill>
                <a:latin typeface="Avenir Light"/>
                <a:ea typeface="Avenir Light"/>
              </a:rPr>
              <a:t>Bewerbung bei Einsatzstellen deiner Wahl</a:t>
            </a:r>
            <a:endParaRPr b="0" lang="de-DE" sz="2430" spc="-1" strike="noStrike">
              <a:latin typeface="Arial"/>
            </a:endParaRPr>
          </a:p>
          <a:p>
            <a:pPr marL="479880" indent="-479160">
              <a:lnSpc>
                <a:spcPct val="100000"/>
              </a:lnSpc>
              <a:spcBef>
                <a:spcPts val="25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2430" spc="-1" strike="noStrike">
                <a:solidFill>
                  <a:srgbClr val="ffffff"/>
                </a:solidFill>
                <a:latin typeface="Avenir Light"/>
                <a:ea typeface="Avenir Light"/>
              </a:rPr>
              <a:t>Vorstellungsgespräche in den Einsatzstellen</a:t>
            </a:r>
            <a:endParaRPr b="0" lang="de-DE" sz="2430" spc="-1" strike="noStrike">
              <a:latin typeface="Arial"/>
            </a:endParaRPr>
          </a:p>
          <a:p>
            <a:pPr marL="479880" indent="-479160">
              <a:lnSpc>
                <a:spcPct val="100000"/>
              </a:lnSpc>
              <a:spcBef>
                <a:spcPts val="25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2430" spc="-1" strike="noStrike">
                <a:solidFill>
                  <a:srgbClr val="ffffff"/>
                </a:solidFill>
                <a:latin typeface="Avenir Light"/>
                <a:ea typeface="Avenir Light"/>
              </a:rPr>
              <a:t>Vorstellungsgespräch beim Träger</a:t>
            </a:r>
            <a:endParaRPr b="0" lang="de-DE" sz="2430" spc="-1" strike="noStrike">
              <a:latin typeface="Arial"/>
            </a:endParaRPr>
          </a:p>
          <a:p>
            <a:pPr marL="479880" indent="-479160">
              <a:lnSpc>
                <a:spcPct val="100000"/>
              </a:lnSpc>
              <a:spcBef>
                <a:spcPts val="25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2430" spc="-1" strike="noStrike">
                <a:solidFill>
                  <a:srgbClr val="ffffff"/>
                </a:solidFill>
                <a:latin typeface="Avenir Light"/>
                <a:ea typeface="Avenir Light"/>
              </a:rPr>
              <a:t>Auswahlverfahren</a:t>
            </a:r>
            <a:endParaRPr b="0" lang="de-DE" sz="2430" spc="-1" strike="noStrike">
              <a:latin typeface="Arial"/>
            </a:endParaRPr>
          </a:p>
          <a:p>
            <a:pPr marL="479880" indent="-479160">
              <a:lnSpc>
                <a:spcPct val="100000"/>
              </a:lnSpc>
              <a:spcBef>
                <a:spcPts val="25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2430" spc="-1" strike="noStrike">
                <a:solidFill>
                  <a:srgbClr val="ffffff"/>
                </a:solidFill>
                <a:latin typeface="Avenir Light"/>
                <a:ea typeface="Avenir Light"/>
              </a:rPr>
              <a:t>Beginn deines FÖJs</a:t>
            </a:r>
            <a:endParaRPr b="0" lang="de-DE" sz="2430" spc="-1" strike="noStrike">
              <a:latin typeface="Arial"/>
            </a:endParaRPr>
          </a:p>
        </p:txBody>
      </p:sp>
      <p:pic>
        <p:nvPicPr>
          <p:cNvPr id="492" name="Bildplatzhalter 7" descr=""/>
          <p:cNvPicPr/>
          <p:nvPr/>
        </p:nvPicPr>
        <p:blipFill>
          <a:blip r:embed="rId1"/>
          <a:srcRect l="10859" t="0" r="10858" b="0"/>
          <a:stretch/>
        </p:blipFill>
        <p:spPr>
          <a:xfrm>
            <a:off x="5819400" y="2666880"/>
            <a:ext cx="6823440" cy="63619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CustomShape 1"/>
          <p:cNvSpPr/>
          <p:nvPr/>
        </p:nvSpPr>
        <p:spPr>
          <a:xfrm>
            <a:off x="660240" y="609480"/>
            <a:ext cx="11683440" cy="1421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4500" spc="715" strike="noStrike" cap="all">
                <a:solidFill>
                  <a:srgbClr val="e8a433"/>
                </a:solidFill>
                <a:latin typeface="Avenir Light"/>
                <a:ea typeface="Avenir Light"/>
              </a:rPr>
              <a:t>12.Einsatzstellen</a:t>
            </a:r>
            <a:endParaRPr b="0" lang="de-DE" sz="4500" spc="-1" strike="noStrike">
              <a:latin typeface="Arial"/>
            </a:endParaRPr>
          </a:p>
        </p:txBody>
      </p:sp>
      <p:sp>
        <p:nvSpPr>
          <p:cNvPr id="494" name="CustomShape 2"/>
          <p:cNvSpPr/>
          <p:nvPr/>
        </p:nvSpPr>
        <p:spPr>
          <a:xfrm>
            <a:off x="1177200" y="2967120"/>
            <a:ext cx="4799880" cy="631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de-DE" sz="1900" spc="-1" strike="noStrike">
                <a:solidFill>
                  <a:srgbClr val="ffa515"/>
                </a:solidFill>
                <a:latin typeface="Cabin"/>
                <a:ea typeface="Cabin"/>
              </a:rPr>
              <a:t>NÄHE HALDENSLEBEN</a:t>
            </a:r>
            <a:endParaRPr b="0" lang="de-DE" sz="1900" spc="-1" strike="noStrike">
              <a:latin typeface="Arial"/>
            </a:endParaRPr>
          </a:p>
        </p:txBody>
      </p:sp>
      <p:sp>
        <p:nvSpPr>
          <p:cNvPr id="495" name="CustomShape 3"/>
          <p:cNvSpPr/>
          <p:nvPr/>
        </p:nvSpPr>
        <p:spPr>
          <a:xfrm>
            <a:off x="5991120" y="2967120"/>
            <a:ext cx="4799880" cy="631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de-DE" sz="1900" spc="-1" strike="noStrike">
                <a:solidFill>
                  <a:srgbClr val="ffa515"/>
                </a:solidFill>
                <a:latin typeface="Cabin"/>
                <a:ea typeface="Cabin"/>
              </a:rPr>
              <a:t>MAGDEBURG</a:t>
            </a:r>
            <a:endParaRPr b="0" lang="de-DE" sz="1900" spc="-1" strike="noStrike">
              <a:latin typeface="Arial"/>
            </a:endParaRPr>
          </a:p>
        </p:txBody>
      </p:sp>
      <p:pic>
        <p:nvPicPr>
          <p:cNvPr id="496" name="Google Shape;124;p17" descr=""/>
          <p:cNvPicPr/>
          <p:nvPr/>
        </p:nvPicPr>
        <p:blipFill>
          <a:blip r:embed="rId1"/>
          <a:srcRect l="3306" t="0" r="3304" b="0"/>
          <a:stretch/>
        </p:blipFill>
        <p:spPr>
          <a:xfrm>
            <a:off x="8980200" y="367920"/>
            <a:ext cx="3600360" cy="3356640"/>
          </a:xfrm>
          <a:prstGeom prst="rect">
            <a:avLst/>
          </a:prstGeom>
          <a:ln w="12600">
            <a:noFill/>
          </a:ln>
        </p:spPr>
      </p:pic>
      <p:sp>
        <p:nvSpPr>
          <p:cNvPr id="497" name="CustomShape 4"/>
          <p:cNvSpPr/>
          <p:nvPr/>
        </p:nvSpPr>
        <p:spPr>
          <a:xfrm>
            <a:off x="747720" y="3716640"/>
            <a:ext cx="4799880" cy="4361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normAutofit fontScale="88000"/>
          </a:bodyPr>
          <a:p>
            <a:pPr marL="248040" indent="-247320">
              <a:lnSpc>
                <a:spcPct val="100000"/>
              </a:lnSpc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900" spc="-1" strike="noStrike">
                <a:solidFill>
                  <a:srgbClr val="ffffff"/>
                </a:solidFill>
                <a:latin typeface="Cabin"/>
                <a:ea typeface="Cabin"/>
              </a:rPr>
              <a:t>Gartenakademie Sachsen-Anhalt e.V.</a:t>
            </a:r>
            <a:endParaRPr b="0" lang="de-DE" sz="1900" spc="-1" strike="noStrike">
              <a:latin typeface="Arial"/>
            </a:endParaRPr>
          </a:p>
          <a:p>
            <a:pPr marL="248040" indent="-24732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900" spc="-1" strike="noStrike">
                <a:solidFill>
                  <a:srgbClr val="ffffff"/>
                </a:solidFill>
                <a:latin typeface="Cabin"/>
                <a:ea typeface="Cabin"/>
              </a:rPr>
              <a:t>Hof Kleeblatt</a:t>
            </a:r>
            <a:endParaRPr b="0" lang="de-DE" sz="1900" spc="-1" strike="noStrike">
              <a:latin typeface="Arial"/>
            </a:endParaRPr>
          </a:p>
          <a:p>
            <a:pPr marL="248040" indent="-24732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900" spc="-1" strike="noStrike">
                <a:solidFill>
                  <a:srgbClr val="ffffff"/>
                </a:solidFill>
                <a:latin typeface="Cabin"/>
                <a:ea typeface="Cabin"/>
              </a:rPr>
              <a:t>Haus des Waldes/Landeszentrum Wald LSA</a:t>
            </a:r>
            <a:endParaRPr b="0" lang="de-DE" sz="1900" spc="-1" strike="noStrike">
              <a:latin typeface="Arial"/>
            </a:endParaRPr>
          </a:p>
          <a:p>
            <a:pPr marL="248040" indent="-24732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900" spc="-1" strike="noStrike">
                <a:solidFill>
                  <a:srgbClr val="ffffff"/>
                </a:solidFill>
                <a:latin typeface="Cabin"/>
                <a:ea typeface="Cabin"/>
              </a:rPr>
              <a:t>Bio Börde-Gärtnerei</a:t>
            </a:r>
            <a:endParaRPr b="0" lang="de-DE" sz="1900" spc="-1" strike="noStrike">
              <a:latin typeface="Arial"/>
            </a:endParaRPr>
          </a:p>
          <a:p>
            <a:pPr marL="248040" indent="-24732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900" spc="-1" strike="noStrike">
                <a:solidFill>
                  <a:srgbClr val="ffffff"/>
                </a:solidFill>
                <a:latin typeface="Cabin"/>
                <a:ea typeface="Cabin"/>
              </a:rPr>
              <a:t>Tierschutzverein Haldensleben</a:t>
            </a:r>
            <a:endParaRPr b="0" lang="de-DE" sz="1900" spc="-1" strike="noStrike">
              <a:latin typeface="Arial"/>
            </a:endParaRPr>
          </a:p>
          <a:p>
            <a:pPr marL="248040" indent="-24732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900" spc="-1" strike="noStrike">
                <a:solidFill>
                  <a:srgbClr val="ffffff"/>
                </a:solidFill>
                <a:latin typeface="Cabin"/>
                <a:ea typeface="Cabin"/>
              </a:rPr>
              <a:t>Öko-Gartenbau Hanna Pirke</a:t>
            </a:r>
            <a:endParaRPr b="0" lang="de-DE" sz="1900" spc="-1" strike="noStrike">
              <a:latin typeface="Arial"/>
            </a:endParaRPr>
          </a:p>
          <a:p>
            <a:pPr marL="248040" indent="-24732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900" spc="-1" strike="noStrike">
                <a:solidFill>
                  <a:srgbClr val="ffffff"/>
                </a:solidFill>
                <a:latin typeface="Cabin"/>
                <a:ea typeface="Cabin"/>
              </a:rPr>
              <a:t>Landkreis Börde/Fachdienst Natur und Umwelt</a:t>
            </a:r>
            <a:endParaRPr b="0" lang="de-DE" sz="1900" spc="-1" strike="noStrike">
              <a:latin typeface="Arial"/>
            </a:endParaRPr>
          </a:p>
          <a:p>
            <a:pPr marL="248040" indent="-24732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900" spc="-1" strike="noStrike">
                <a:solidFill>
                  <a:srgbClr val="ffffff"/>
                </a:solidFill>
                <a:latin typeface="Cabin"/>
                <a:ea typeface="Cabin"/>
              </a:rPr>
              <a:t>Pferdehof Angern</a:t>
            </a:r>
            <a:endParaRPr b="0" lang="de-DE" sz="1900" spc="-1" strike="noStrike">
              <a:latin typeface="Arial"/>
            </a:endParaRPr>
          </a:p>
          <a:p>
            <a:pPr marL="248040" indent="-24732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900" spc="-1" strike="noStrike">
                <a:solidFill>
                  <a:srgbClr val="ffffff"/>
                </a:solidFill>
                <a:latin typeface="Cabin"/>
                <a:ea typeface="Cabin"/>
              </a:rPr>
              <a:t>NABU Barleben e.V.</a:t>
            </a:r>
            <a:endParaRPr b="0" lang="de-DE" sz="1900" spc="-1" strike="noStrike">
              <a:latin typeface="Arial"/>
            </a:endParaRPr>
          </a:p>
          <a:p>
            <a:pPr marL="248040" indent="-24732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900" spc="-1" strike="noStrike">
                <a:solidFill>
                  <a:srgbClr val="ffffff"/>
                </a:solidFill>
                <a:latin typeface="Cabin"/>
                <a:ea typeface="Cabin"/>
              </a:rPr>
              <a:t>LiBa „Besser essen. Mehr bewegen.“ e.V.</a:t>
            </a:r>
            <a:endParaRPr b="0" lang="de-DE" sz="1900" spc="-1" strike="noStrike">
              <a:latin typeface="Arial"/>
            </a:endParaRPr>
          </a:p>
        </p:txBody>
      </p:sp>
      <p:sp>
        <p:nvSpPr>
          <p:cNvPr id="498" name="CustomShape 5"/>
          <p:cNvSpPr/>
          <p:nvPr/>
        </p:nvSpPr>
        <p:spPr>
          <a:xfrm>
            <a:off x="5991120" y="3688200"/>
            <a:ext cx="4799880" cy="4418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normAutofit fontScale="94000"/>
          </a:bodyPr>
          <a:p>
            <a:pPr marL="227880" indent="-227160">
              <a:lnSpc>
                <a:spcPct val="100000"/>
              </a:lnSpc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700" spc="-1" strike="noStrike">
                <a:solidFill>
                  <a:srgbClr val="ffffff"/>
                </a:solidFill>
                <a:latin typeface="Cabin"/>
                <a:ea typeface="Cabin"/>
              </a:rPr>
              <a:t>Tierheim des Tierschutzvereins Burg</a:t>
            </a:r>
            <a:endParaRPr b="0" lang="de-DE" sz="1700" spc="-1" strike="noStrike">
              <a:latin typeface="Arial"/>
            </a:endParaRPr>
          </a:p>
          <a:p>
            <a:pPr marL="227880" indent="-22716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700" spc="-1" strike="noStrike">
                <a:solidFill>
                  <a:srgbClr val="ffffff"/>
                </a:solidFill>
                <a:latin typeface="Cabin"/>
                <a:ea typeface="Cabin"/>
              </a:rPr>
              <a:t>Spielwagen e.V. – Bauspielplatz „Mühlstein“</a:t>
            </a:r>
            <a:endParaRPr b="0" lang="de-DE" sz="1700" spc="-1" strike="noStrike">
              <a:latin typeface="Arial"/>
            </a:endParaRPr>
          </a:p>
          <a:p>
            <a:pPr marL="227880" indent="-22716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700" spc="-1" strike="noStrike">
                <a:solidFill>
                  <a:srgbClr val="ffffff"/>
                </a:solidFill>
                <a:latin typeface="Cabin"/>
                <a:ea typeface="Cabin"/>
              </a:rPr>
              <a:t>Landesbetrieb für Hochwasserschutz und Wasserwirtschaft</a:t>
            </a:r>
            <a:endParaRPr b="0" lang="de-DE" sz="1700" spc="-1" strike="noStrike">
              <a:latin typeface="Arial"/>
            </a:endParaRPr>
          </a:p>
          <a:p>
            <a:pPr marL="227880" indent="-22716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1" lang="de-DE" sz="1700" spc="-1" strike="noStrike">
                <a:solidFill>
                  <a:srgbClr val="ffffff"/>
                </a:solidFill>
                <a:latin typeface="Cabin"/>
                <a:ea typeface="Cabin"/>
              </a:rPr>
              <a:t>Museum für Naturkunde</a:t>
            </a:r>
            <a:endParaRPr b="0" lang="de-DE" sz="1700" spc="-1" strike="noStrike">
              <a:latin typeface="Arial"/>
            </a:endParaRPr>
          </a:p>
          <a:p>
            <a:pPr marL="227880" indent="-22716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700" spc="-1" strike="noStrike">
                <a:solidFill>
                  <a:srgbClr val="ffffff"/>
                </a:solidFill>
                <a:latin typeface="Cabin"/>
                <a:ea typeface="Cabin"/>
              </a:rPr>
              <a:t>Gruson Gewächshäuser Magdeburg</a:t>
            </a:r>
            <a:endParaRPr b="0" lang="de-DE" sz="1700" spc="-1" strike="noStrike">
              <a:latin typeface="Arial"/>
            </a:endParaRPr>
          </a:p>
          <a:p>
            <a:pPr marL="227880" indent="-22716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700" spc="-1" strike="noStrike">
                <a:solidFill>
                  <a:srgbClr val="ffffff"/>
                </a:solidFill>
                <a:latin typeface="Cabin"/>
                <a:ea typeface="Cabin"/>
              </a:rPr>
              <a:t>Helmholz-Zentrum für Umweltforschung GmbH – UFZ / Außenstelle Magdeburg</a:t>
            </a:r>
            <a:endParaRPr b="0" lang="de-DE" sz="1700" spc="-1" strike="noStrike">
              <a:latin typeface="Arial"/>
            </a:endParaRPr>
          </a:p>
          <a:p>
            <a:pPr marL="227880" indent="-22716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700" spc="-1" strike="noStrike">
                <a:solidFill>
                  <a:srgbClr val="ffffff"/>
                </a:solidFill>
                <a:latin typeface="Cabin"/>
                <a:ea typeface="Cabin"/>
              </a:rPr>
              <a:t>Verein-Freier Waldorfkindergarten MD e.V.</a:t>
            </a:r>
            <a:endParaRPr b="0" lang="de-DE" sz="1700" spc="-1" strike="noStrike">
              <a:latin typeface="Arial"/>
            </a:endParaRPr>
          </a:p>
          <a:p>
            <a:pPr marL="227880" indent="-22716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700" spc="-1" strike="noStrike">
                <a:solidFill>
                  <a:srgbClr val="ffffff"/>
                </a:solidFill>
                <a:latin typeface="Cabin"/>
                <a:ea typeface="Cabin"/>
              </a:rPr>
              <a:t>NABU e.V. LV Sachsen-Anhalt</a:t>
            </a:r>
            <a:endParaRPr b="0" lang="de-DE" sz="1700" spc="-1" strike="noStrike">
              <a:latin typeface="Arial"/>
            </a:endParaRPr>
          </a:p>
          <a:p>
            <a:pPr marL="227880" indent="-22716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700" spc="-1" strike="noStrike">
                <a:solidFill>
                  <a:srgbClr val="ffffff"/>
                </a:solidFill>
                <a:latin typeface="Cabin"/>
                <a:ea typeface="Cabin"/>
              </a:rPr>
              <a:t>Zoologischer Garten /Zoo-Kindergarten </a:t>
            </a:r>
            <a:endParaRPr b="0" lang="de-DE" sz="1700" spc="-1" strike="noStrike">
              <a:latin typeface="Arial"/>
            </a:endParaRPr>
          </a:p>
          <a:p>
            <a:pPr marL="227880" indent="-22716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700" spc="-1" strike="noStrike">
                <a:solidFill>
                  <a:srgbClr val="ffffff"/>
                </a:solidFill>
                <a:latin typeface="Cabin"/>
                <a:ea typeface="Cabin"/>
              </a:rPr>
              <a:t>Zoologischer Garten Magdeburg GmbH Auswilderungsstation </a:t>
            </a:r>
            <a:endParaRPr b="0" lang="de-DE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1131840" y="2730960"/>
            <a:ext cx="10740600" cy="790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de-DE" sz="1900" spc="-1" strike="noStrike">
                <a:solidFill>
                  <a:srgbClr val="ffa515"/>
                </a:solidFill>
                <a:latin typeface="Cabin"/>
                <a:ea typeface="Cabin"/>
              </a:rPr>
              <a:t>SONSTIGE EINSATZSTELLEN BEI DER TRÄGERSCHAFT DER STIFTUNG UMWELT, NATUR UND KLIMASCHUTZ</a:t>
            </a:r>
            <a:endParaRPr b="0" lang="de-DE" sz="1900" spc="-1" strike="noStrike">
              <a:latin typeface="Arial"/>
            </a:endParaRPr>
          </a:p>
        </p:txBody>
      </p:sp>
      <p:sp>
        <p:nvSpPr>
          <p:cNvPr id="500" name="CustomShape 2"/>
          <p:cNvSpPr/>
          <p:nvPr/>
        </p:nvSpPr>
        <p:spPr>
          <a:xfrm>
            <a:off x="945360" y="3644280"/>
            <a:ext cx="4799880" cy="5621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normAutofit/>
          </a:bodyPr>
          <a:p>
            <a:pPr marL="182880" indent="-182160">
              <a:lnSpc>
                <a:spcPct val="90000"/>
              </a:lnSpc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Zentrum für Ökologie, Natur- und Umweltschutz e.V.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Ökodorf „Sieben Linden“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Entwicklungsbüro für ökol. Landbau und Innovation UG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Freie Schule Altmark e.V.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Landhof Lindenberg GbR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Stiftung Kloster Dambeck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Biosphärenreservat Mittelelbe Außenstelle „Untere Havel“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Tierheim „Edith Vogel“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1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Naturparkverwaltung Drömling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Elblichtprojekt e.V.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Lindenhof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Imkerei / Ökohof Fläming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Glinder Ziegenhof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Tierschutzverein Schönebeck und Umg.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Ökostation Neugattersleben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Vogelschutzwarte Storchenhof Loburg e.V.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Umweltzentrum Ronney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Jugend- und Schulbauernhof im Gutshof Othal e.V.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501" name="CustomShape 3"/>
          <p:cNvSpPr/>
          <p:nvPr/>
        </p:nvSpPr>
        <p:spPr>
          <a:xfrm>
            <a:off x="6804000" y="3601080"/>
            <a:ext cx="4799880" cy="5708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normAutofit/>
          </a:bodyPr>
          <a:p>
            <a:pPr marL="182880" indent="-182160">
              <a:lnSpc>
                <a:spcPct val="90000"/>
              </a:lnSpc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Europa Jugendbauernhof Deetz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Tierschutzverein Zerbst &amp; Umgebung e.V.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Biosphärenreservatsverwaltung Mittelelbe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Förder- und Landschaftspflegeverein Biospärenreservat „Mittelelbe“ e.V.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Waldkindergarten Dessau e.V.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Pfendts Biohof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Ökohof Siebert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Franckesche Stiftungen – Pflanzgarten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Verein zur Förderung d. Waldorfpädagogik e.V.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Tierschutz Halle e.V.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Natur schafft Wissen GmbH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Pferdehof Schwittersdorf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BUNDstiftung Goitzsche Wildnis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Gartenmanufaktur Veltheim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Nationalparkverwaltung Harz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Biosphärenreservat Karstlandschaft Südharz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Tierheim Zeitz</a:t>
            </a:r>
            <a:endParaRPr b="0" lang="de-DE" sz="1400" spc="-1" strike="noStrike">
              <a:latin typeface="Arial"/>
            </a:endParaRPr>
          </a:p>
          <a:p>
            <a:pPr marL="182880" indent="-182160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1400" spc="-1" strike="noStrike">
                <a:solidFill>
                  <a:srgbClr val="ffffff"/>
                </a:solidFill>
                <a:latin typeface="Cabin"/>
                <a:ea typeface="Cabin"/>
              </a:rPr>
              <a:t>Wohlwollen – Naturwaen u. ökolog. Bauen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502" name="Google Shape;124;p17" descr=""/>
          <p:cNvPicPr/>
          <p:nvPr/>
        </p:nvPicPr>
        <p:blipFill>
          <a:blip r:embed="rId1"/>
          <a:srcRect l="3306" t="0" r="3304" b="0"/>
          <a:stretch/>
        </p:blipFill>
        <p:spPr>
          <a:xfrm>
            <a:off x="5255280" y="282600"/>
            <a:ext cx="2493360" cy="23248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P1060158 Kopie.JPG" descr=""/>
          <p:cNvPicPr/>
          <p:nvPr/>
        </p:nvPicPr>
        <p:blipFill>
          <a:blip r:embed="rId1"/>
          <a:stretch/>
        </p:blipFill>
        <p:spPr>
          <a:xfrm>
            <a:off x="0" y="-929520"/>
            <a:ext cx="13003920" cy="9752760"/>
          </a:xfrm>
          <a:prstGeom prst="rect">
            <a:avLst/>
          </a:prstGeom>
          <a:ln w="12600">
            <a:noFill/>
          </a:ln>
        </p:spPr>
      </p:pic>
      <p:sp>
        <p:nvSpPr>
          <p:cNvPr id="504" name="CustomShape 1"/>
          <p:cNvSpPr/>
          <p:nvPr/>
        </p:nvSpPr>
        <p:spPr>
          <a:xfrm>
            <a:off x="660240" y="609480"/>
            <a:ext cx="11683440" cy="1421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4500" spc="715" strike="noStrike" cap="all">
                <a:solidFill>
                  <a:srgbClr val="e8a433"/>
                </a:solidFill>
                <a:latin typeface="Avenir Light"/>
                <a:ea typeface="Avenir Light"/>
              </a:rPr>
              <a:t>13. Feedback und Fragen</a:t>
            </a:r>
            <a:endParaRPr b="0" lang="de-DE" sz="4500" spc="-1" strike="noStrike">
              <a:latin typeface="Arial"/>
            </a:endParaRPr>
          </a:p>
        </p:txBody>
      </p:sp>
      <p:sp>
        <p:nvSpPr>
          <p:cNvPr id="505" name="CustomShape 2"/>
          <p:cNvSpPr/>
          <p:nvPr/>
        </p:nvSpPr>
        <p:spPr>
          <a:xfrm>
            <a:off x="660240" y="4821480"/>
            <a:ext cx="11683440" cy="6717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>
              <a:lnSpc>
                <a:spcPct val="100000"/>
              </a:lnSpc>
              <a:spcBef>
                <a:spcPts val="4201"/>
              </a:spcBef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Kommt ein FÖJ für dich in Frage?</a:t>
            </a:r>
            <a:endParaRPr b="0" lang="de-DE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CustomShape 1"/>
          <p:cNvSpPr/>
          <p:nvPr/>
        </p:nvSpPr>
        <p:spPr>
          <a:xfrm>
            <a:off x="660240" y="609480"/>
            <a:ext cx="11683440" cy="1421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4500" spc="715" strike="noStrike" cap="all">
                <a:solidFill>
                  <a:srgbClr val="e8a433"/>
                </a:solidFill>
                <a:latin typeface="Avenir Light"/>
                <a:ea typeface="Avenir Light"/>
              </a:rPr>
              <a:t>14. Kontaktdaten</a:t>
            </a:r>
            <a:endParaRPr b="0" lang="de-DE" sz="4500" spc="-1" strike="noStrike">
              <a:latin typeface="Arial"/>
            </a:endParaRPr>
          </a:p>
        </p:txBody>
      </p:sp>
      <p:sp>
        <p:nvSpPr>
          <p:cNvPr id="507" name="CustomShape 2"/>
          <p:cNvSpPr/>
          <p:nvPr/>
        </p:nvSpPr>
        <p:spPr>
          <a:xfrm>
            <a:off x="7177680" y="2910960"/>
            <a:ext cx="4799880" cy="432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normAutofit fontScale="91000"/>
          </a:bodyPr>
          <a:p>
            <a:pPr>
              <a:lnSpc>
                <a:spcPct val="100000"/>
              </a:lnSpc>
              <a:spcBef>
                <a:spcPts val="2701"/>
              </a:spcBef>
            </a:pPr>
            <a:r>
              <a:rPr b="0" lang="de-DE" sz="2340" spc="-1" strike="noStrike">
                <a:solidFill>
                  <a:srgbClr val="ffffff"/>
                </a:solidFill>
                <a:latin typeface="Avenir Light"/>
                <a:ea typeface="Avenir Light"/>
              </a:rPr>
              <a:t>Internationale Jugendgemeinschaftsdienste Landesverband Sachsen-Anhalt e.V.</a:t>
            </a:r>
            <a:endParaRPr b="0" lang="de-DE" sz="234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701"/>
              </a:spcBef>
            </a:pPr>
            <a:r>
              <a:rPr b="0" lang="de-DE" sz="2340" spc="-1" strike="noStrike">
                <a:solidFill>
                  <a:srgbClr val="ffffff"/>
                </a:solidFill>
                <a:latin typeface="Avenir Light"/>
                <a:ea typeface="Avenir Light"/>
              </a:rPr>
              <a:t>Unter den Weiden 11 - 12</a:t>
            </a:r>
            <a:endParaRPr b="0" lang="de-DE" sz="234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701"/>
              </a:spcBef>
            </a:pPr>
            <a:r>
              <a:rPr b="0" lang="de-DE" sz="2340" spc="-1" strike="noStrike">
                <a:solidFill>
                  <a:srgbClr val="ffffff"/>
                </a:solidFill>
                <a:latin typeface="Avenir Light"/>
                <a:ea typeface="Avenir Light"/>
              </a:rPr>
              <a:t>38820 Halberstadt</a:t>
            </a:r>
            <a:endParaRPr b="0" lang="de-DE" sz="234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701"/>
              </a:spcBef>
            </a:pPr>
            <a:r>
              <a:rPr b="0" lang="de-DE" sz="2340" spc="-1" strike="noStrike">
                <a:solidFill>
                  <a:srgbClr val="ffffff"/>
                </a:solidFill>
                <a:latin typeface="Avenir Light"/>
                <a:ea typeface="Avenir Light"/>
              </a:rPr>
              <a:t>Tel.: 03941/5652-15,-17,-22</a:t>
            </a:r>
            <a:endParaRPr b="0" lang="de-DE" sz="234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701"/>
              </a:spcBef>
            </a:pPr>
            <a:r>
              <a:rPr b="0" lang="de-DE" sz="2340" spc="-1" strike="noStrike">
                <a:solidFill>
                  <a:srgbClr val="ffffff"/>
                </a:solidFill>
                <a:latin typeface="Avenir Light"/>
                <a:ea typeface="Avenir Light"/>
              </a:rPr>
              <a:t>E-Mail: </a:t>
            </a:r>
            <a:r>
              <a:rPr b="0" lang="de-DE" sz="2340" spc="-1" strike="noStrike" u="sng">
                <a:solidFill>
                  <a:srgbClr val="0000ff"/>
                </a:solidFill>
                <a:uFillTx/>
                <a:latin typeface="Avenir Light"/>
                <a:ea typeface="Avenir Light"/>
                <a:hlinkClick r:id="rId1"/>
              </a:rPr>
              <a:t>foej.sachsen-anhalt@ijgd.de</a:t>
            </a:r>
            <a:endParaRPr b="0" lang="de-DE" sz="2340" spc="-1" strike="noStrike">
              <a:latin typeface="Arial"/>
            </a:endParaRPr>
          </a:p>
        </p:txBody>
      </p:sp>
      <p:sp>
        <p:nvSpPr>
          <p:cNvPr id="508" name="CustomShape 3"/>
          <p:cNvSpPr/>
          <p:nvPr/>
        </p:nvSpPr>
        <p:spPr>
          <a:xfrm>
            <a:off x="1017000" y="2910960"/>
            <a:ext cx="5480640" cy="432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normAutofit/>
          </a:bodyPr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de-DE" sz="2130" spc="-1" strike="noStrike">
                <a:solidFill>
                  <a:srgbClr val="ffffff"/>
                </a:solidFill>
                <a:latin typeface="Avenir Light"/>
                <a:ea typeface="Avenir Light"/>
              </a:rPr>
              <a:t>Stiftung Umwelt, Natur und Klimaschutz des Landes Sachsen-Anhalt</a:t>
            </a:r>
            <a:endParaRPr b="0" lang="de-DE" sz="213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de-DE" sz="2130" spc="-1" strike="noStrike">
                <a:solidFill>
                  <a:srgbClr val="ffffff"/>
                </a:solidFill>
                <a:latin typeface="Avenir Light"/>
                <a:ea typeface="Avenir Light"/>
              </a:rPr>
              <a:t>Steubenallee 2</a:t>
            </a:r>
            <a:endParaRPr b="0" lang="de-DE" sz="213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de-DE" sz="2130" spc="-1" strike="noStrike">
                <a:solidFill>
                  <a:srgbClr val="ffffff"/>
                </a:solidFill>
                <a:latin typeface="Avenir Light"/>
                <a:ea typeface="Avenir Light"/>
              </a:rPr>
              <a:t>39104 Magdeburg</a:t>
            </a:r>
            <a:endParaRPr b="0" lang="de-DE" sz="213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de-DE" sz="2130" spc="-1" strike="noStrike">
                <a:solidFill>
                  <a:srgbClr val="ffffff"/>
                </a:solidFill>
                <a:latin typeface="Avenir Light"/>
                <a:ea typeface="Avenir Light"/>
              </a:rPr>
              <a:t>Tel.: 0391/55 68 66 21</a:t>
            </a:r>
            <a:endParaRPr b="0" lang="de-DE" sz="213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de-DE" sz="2130" spc="-1" strike="noStrike">
                <a:solidFill>
                  <a:srgbClr val="ffffff"/>
                </a:solidFill>
                <a:latin typeface="Avenir Light"/>
                <a:ea typeface="Avenir Light"/>
              </a:rPr>
              <a:t>E-Mail: </a:t>
            </a:r>
            <a:r>
              <a:rPr b="0" lang="de-DE" sz="2130" spc="-1" strike="noStrike" u="sng">
                <a:solidFill>
                  <a:srgbClr val="0000ff"/>
                </a:solidFill>
                <a:uFillTx/>
                <a:latin typeface="Avenir Light"/>
                <a:ea typeface="Avenir Light"/>
                <a:hlinkClick r:id="rId2"/>
              </a:rPr>
              <a:t>post@foej-Lsa.de</a:t>
            </a:r>
            <a:endParaRPr b="0" lang="de-DE" sz="213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401"/>
              </a:spcBef>
            </a:pPr>
            <a:r>
              <a:rPr b="0" lang="de-DE" sz="2130" spc="-1" strike="noStrike">
                <a:solidFill>
                  <a:srgbClr val="ffffff"/>
                </a:solidFill>
                <a:latin typeface="Avenir Light"/>
                <a:ea typeface="Avenir Light"/>
              </a:rPr>
              <a:t>Instagram: </a:t>
            </a:r>
            <a:r>
              <a:rPr b="0" lang="de-DE" sz="2130" spc="-1" strike="noStrike">
                <a:solidFill>
                  <a:srgbClr val="46b2b5"/>
                </a:solidFill>
                <a:latin typeface="Avenir Light"/>
                <a:ea typeface="Avenir Light"/>
              </a:rPr>
              <a:t>foej_s.u.n.k</a:t>
            </a:r>
            <a:endParaRPr b="0" lang="de-DE" sz="2130" spc="-1" strike="noStrike">
              <a:latin typeface="Arial"/>
            </a:endParaRPr>
          </a:p>
        </p:txBody>
      </p:sp>
      <p:sp>
        <p:nvSpPr>
          <p:cNvPr id="509" name="CustomShape 4"/>
          <p:cNvSpPr/>
          <p:nvPr/>
        </p:nvSpPr>
        <p:spPr>
          <a:xfrm>
            <a:off x="1663200" y="8107560"/>
            <a:ext cx="9677520" cy="394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0" lang="de-DE" sz="2000" spc="-1" strike="noStrike">
                <a:solidFill>
                  <a:srgbClr val="ffffff"/>
                </a:solidFill>
                <a:latin typeface="Arial"/>
                <a:ea typeface="Arial"/>
              </a:rPr>
              <a:t>Weitere Informationen unter </a:t>
            </a:r>
            <a:r>
              <a:rPr b="0" lang="de-DE" sz="2000" spc="-1" strike="noStrike" u="sng">
                <a:solidFill>
                  <a:srgbClr val="0000ff"/>
                </a:solidFill>
                <a:uFillTx/>
                <a:latin typeface="Arial"/>
                <a:ea typeface="Arial"/>
                <a:hlinkClick r:id="rId3"/>
              </a:rPr>
              <a:t>http://www.foej-Lsa.de</a:t>
            </a:r>
            <a:r>
              <a:rPr b="0" lang="de-DE" sz="20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ffffff"/>
                </a:solidFill>
                <a:latin typeface="Arial"/>
                <a:ea typeface="Arial"/>
              </a:rPr>
              <a:t>bzw. </a:t>
            </a:r>
            <a:r>
              <a:rPr b="0" lang="de-DE" sz="2000" spc="-1" strike="noStrike" u="sng">
                <a:solidFill>
                  <a:srgbClr val="46b2b5"/>
                </a:solidFill>
                <a:uFillTx/>
                <a:latin typeface="Arial"/>
                <a:ea typeface="Arial"/>
              </a:rPr>
              <a:t>www.ijgd.de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510" name="FOJ Logo.jpg" descr=""/>
          <p:cNvPicPr/>
          <p:nvPr/>
        </p:nvPicPr>
        <p:blipFill>
          <a:blip r:embed="rId4"/>
          <a:stretch/>
        </p:blipFill>
        <p:spPr>
          <a:xfrm>
            <a:off x="9989640" y="511920"/>
            <a:ext cx="2491200" cy="24912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P1060874.JPG" descr=""/>
          <p:cNvPicPr/>
          <p:nvPr/>
        </p:nvPicPr>
        <p:blipFill>
          <a:blip r:embed="rId1"/>
          <a:srcRect l="4164" t="0" r="4164" b="0"/>
          <a:stretch/>
        </p:blipFill>
        <p:spPr>
          <a:xfrm>
            <a:off x="6502320" y="0"/>
            <a:ext cx="6501600" cy="9752760"/>
          </a:xfrm>
          <a:prstGeom prst="rect">
            <a:avLst/>
          </a:prstGeom>
          <a:ln>
            <a:noFill/>
          </a:ln>
        </p:spPr>
      </p:pic>
      <p:sp>
        <p:nvSpPr>
          <p:cNvPr id="438" name="CustomShape 1"/>
          <p:cNvSpPr/>
          <p:nvPr/>
        </p:nvSpPr>
        <p:spPr>
          <a:xfrm>
            <a:off x="660240" y="609480"/>
            <a:ext cx="5079240" cy="1853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4500" spc="715" strike="noStrike" cap="all">
                <a:solidFill>
                  <a:srgbClr val="e8a433"/>
                </a:solidFill>
                <a:latin typeface="Avenir Light"/>
                <a:ea typeface="Avenir Light"/>
              </a:rPr>
              <a:t>Gliederung</a:t>
            </a:r>
            <a:endParaRPr b="0" lang="de-DE" sz="4500" spc="-1" strike="noStrike">
              <a:latin typeface="Arial"/>
            </a:endParaRPr>
          </a:p>
        </p:txBody>
      </p:sp>
      <p:sp>
        <p:nvSpPr>
          <p:cNvPr id="439" name="CustomShape 2"/>
          <p:cNvSpPr/>
          <p:nvPr/>
        </p:nvSpPr>
        <p:spPr>
          <a:xfrm>
            <a:off x="660240" y="2819520"/>
            <a:ext cx="5079240" cy="6057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marL="260640" indent="-259920">
              <a:lnSpc>
                <a:spcPct val="100000"/>
              </a:lnSpc>
              <a:spcBef>
                <a:spcPts val="14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1320" spc="-1" strike="noStrike">
                <a:solidFill>
                  <a:srgbClr val="ffffff"/>
                </a:solidFill>
                <a:latin typeface="Avenir Light"/>
                <a:ea typeface="Avenir Light"/>
              </a:rPr>
              <a:t>FÖJ Film</a:t>
            </a:r>
            <a:endParaRPr b="0" lang="de-DE" sz="1320" spc="-1" strike="noStrike">
              <a:latin typeface="Arial"/>
            </a:endParaRPr>
          </a:p>
          <a:p>
            <a:pPr marL="260640" indent="-259920">
              <a:lnSpc>
                <a:spcPct val="100000"/>
              </a:lnSpc>
              <a:spcBef>
                <a:spcPts val="14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1320" spc="-1" strike="noStrike">
                <a:solidFill>
                  <a:srgbClr val="ffffff"/>
                </a:solidFill>
                <a:latin typeface="Avenir Light"/>
                <a:ea typeface="Avenir Light"/>
              </a:rPr>
              <a:t>Was ist ein FÖJ?</a:t>
            </a:r>
            <a:endParaRPr b="0" lang="de-DE" sz="1320" spc="-1" strike="noStrike">
              <a:latin typeface="Arial"/>
            </a:endParaRPr>
          </a:p>
          <a:p>
            <a:pPr marL="260640" indent="-259920">
              <a:lnSpc>
                <a:spcPct val="100000"/>
              </a:lnSpc>
              <a:spcBef>
                <a:spcPts val="14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1320" spc="-1" strike="noStrike">
                <a:solidFill>
                  <a:srgbClr val="ffffff"/>
                </a:solidFill>
                <a:latin typeface="Avenir Light"/>
                <a:ea typeface="Avenir Light"/>
              </a:rPr>
              <a:t>Das FÖJ in *Bundesland*</a:t>
            </a:r>
            <a:endParaRPr b="0" lang="de-DE" sz="1320" spc="-1" strike="noStrike">
              <a:latin typeface="Arial"/>
            </a:endParaRPr>
          </a:p>
          <a:p>
            <a:pPr marL="260640" indent="-259920">
              <a:lnSpc>
                <a:spcPct val="100000"/>
              </a:lnSpc>
              <a:spcBef>
                <a:spcPts val="14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1320" spc="-1" strike="noStrike">
                <a:solidFill>
                  <a:srgbClr val="ffffff"/>
                </a:solidFill>
                <a:latin typeface="Avenir Light"/>
                <a:ea typeface="Avenir Light"/>
              </a:rPr>
              <a:t>Warum sollte ich ein FÖJ machen?</a:t>
            </a:r>
            <a:endParaRPr b="0" lang="de-DE" sz="1320" spc="-1" strike="noStrike">
              <a:latin typeface="Arial"/>
            </a:endParaRPr>
          </a:p>
          <a:p>
            <a:pPr marL="260640" indent="-259920">
              <a:lnSpc>
                <a:spcPct val="100000"/>
              </a:lnSpc>
              <a:spcBef>
                <a:spcPts val="14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1320" spc="-1" strike="noStrike">
                <a:solidFill>
                  <a:srgbClr val="ffffff"/>
                </a:solidFill>
                <a:latin typeface="Avenir Light"/>
                <a:ea typeface="Avenir Light"/>
              </a:rPr>
              <a:t>Unsere Einsatzstellen</a:t>
            </a:r>
            <a:endParaRPr b="0" lang="de-DE" sz="1320" spc="-1" strike="noStrike">
              <a:latin typeface="Arial"/>
            </a:endParaRPr>
          </a:p>
          <a:p>
            <a:pPr marL="260640" indent="-259920">
              <a:lnSpc>
                <a:spcPct val="100000"/>
              </a:lnSpc>
              <a:spcBef>
                <a:spcPts val="14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1320" spc="-1" strike="noStrike">
                <a:solidFill>
                  <a:srgbClr val="ffffff"/>
                </a:solidFill>
                <a:latin typeface="Avenir Light"/>
                <a:ea typeface="Avenir Light"/>
              </a:rPr>
              <a:t>Seminare</a:t>
            </a:r>
            <a:endParaRPr b="0" lang="de-DE" sz="1320" spc="-1" strike="noStrike">
              <a:latin typeface="Arial"/>
            </a:endParaRPr>
          </a:p>
          <a:p>
            <a:pPr marL="260640" indent="-259920">
              <a:lnSpc>
                <a:spcPct val="100000"/>
              </a:lnSpc>
              <a:spcBef>
                <a:spcPts val="14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1320" spc="-1" strike="noStrike">
                <a:solidFill>
                  <a:srgbClr val="ffffff"/>
                </a:solidFill>
                <a:latin typeface="Avenir Light"/>
                <a:ea typeface="Avenir Light"/>
              </a:rPr>
              <a:t>Projekte</a:t>
            </a:r>
            <a:endParaRPr b="0" lang="de-DE" sz="1320" spc="-1" strike="noStrike">
              <a:latin typeface="Arial"/>
            </a:endParaRPr>
          </a:p>
          <a:p>
            <a:pPr marL="260640" indent="-259920">
              <a:lnSpc>
                <a:spcPct val="100000"/>
              </a:lnSpc>
              <a:spcBef>
                <a:spcPts val="14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1320" spc="-1" strike="noStrike">
                <a:solidFill>
                  <a:srgbClr val="ffffff"/>
                </a:solidFill>
                <a:latin typeface="Avenir Light"/>
                <a:ea typeface="Avenir Light"/>
              </a:rPr>
              <a:t>Das Sprecherwesen</a:t>
            </a:r>
            <a:endParaRPr b="0" lang="de-DE" sz="1320" spc="-1" strike="noStrike">
              <a:latin typeface="Arial"/>
            </a:endParaRPr>
          </a:p>
          <a:p>
            <a:pPr marL="260640" indent="-259920">
              <a:lnSpc>
                <a:spcPct val="100000"/>
              </a:lnSpc>
              <a:spcBef>
                <a:spcPts val="14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1320" spc="-1" strike="noStrike">
                <a:solidFill>
                  <a:srgbClr val="ffffff"/>
                </a:solidFill>
                <a:latin typeface="Avenir Light"/>
                <a:ea typeface="Avenir Light"/>
              </a:rPr>
              <a:t>persönliche Erfahrung und Zitate</a:t>
            </a:r>
            <a:endParaRPr b="0" lang="de-DE" sz="1320" spc="-1" strike="noStrike">
              <a:latin typeface="Arial"/>
            </a:endParaRPr>
          </a:p>
          <a:p>
            <a:pPr marL="260640" indent="-259920">
              <a:lnSpc>
                <a:spcPct val="100000"/>
              </a:lnSpc>
              <a:spcBef>
                <a:spcPts val="14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1320" spc="-1" strike="noStrike">
                <a:solidFill>
                  <a:srgbClr val="ffffff"/>
                </a:solidFill>
                <a:latin typeface="Avenir Light"/>
                <a:ea typeface="Avenir Light"/>
              </a:rPr>
              <a:t>Vor- und Nachtteile des FÖJs</a:t>
            </a:r>
            <a:endParaRPr b="0" lang="de-DE" sz="1320" spc="-1" strike="noStrike">
              <a:latin typeface="Arial"/>
            </a:endParaRPr>
          </a:p>
          <a:p>
            <a:pPr marL="260640" indent="-259920">
              <a:lnSpc>
                <a:spcPct val="100000"/>
              </a:lnSpc>
              <a:spcBef>
                <a:spcPts val="14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1320" spc="-1" strike="noStrike">
                <a:solidFill>
                  <a:srgbClr val="ffffff"/>
                </a:solidFill>
                <a:latin typeface="Avenir Light"/>
                <a:ea typeface="Avenir Light"/>
              </a:rPr>
              <a:t>Wie kann ich mich bewerben?</a:t>
            </a:r>
            <a:endParaRPr b="0" lang="de-DE" sz="1320" spc="-1" strike="noStrike">
              <a:latin typeface="Arial"/>
            </a:endParaRPr>
          </a:p>
          <a:p>
            <a:pPr marL="260640" indent="-259920">
              <a:lnSpc>
                <a:spcPct val="100000"/>
              </a:lnSpc>
              <a:spcBef>
                <a:spcPts val="14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1320" spc="-1" strike="noStrike">
                <a:solidFill>
                  <a:srgbClr val="ffffff"/>
                </a:solidFill>
                <a:latin typeface="Avenir Light"/>
                <a:ea typeface="Avenir Light"/>
              </a:rPr>
              <a:t>Einsatzstellen</a:t>
            </a:r>
            <a:endParaRPr b="0" lang="de-DE" sz="1320" spc="-1" strike="noStrike">
              <a:latin typeface="Arial"/>
            </a:endParaRPr>
          </a:p>
          <a:p>
            <a:pPr marL="260640" indent="-259920">
              <a:lnSpc>
                <a:spcPct val="100000"/>
              </a:lnSpc>
              <a:spcBef>
                <a:spcPts val="14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1320" spc="-1" strike="noStrike">
                <a:solidFill>
                  <a:srgbClr val="ffffff"/>
                </a:solidFill>
                <a:latin typeface="Avenir Light"/>
                <a:ea typeface="Avenir Light"/>
              </a:rPr>
              <a:t>Feedback und Fragen</a:t>
            </a:r>
            <a:endParaRPr b="0" lang="de-DE" sz="1320" spc="-1" strike="noStrike">
              <a:latin typeface="Arial"/>
            </a:endParaRPr>
          </a:p>
          <a:p>
            <a:pPr marL="260640" indent="-259920">
              <a:lnSpc>
                <a:spcPct val="100000"/>
              </a:lnSpc>
              <a:spcBef>
                <a:spcPts val="14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1320" spc="-1" strike="noStrike">
                <a:solidFill>
                  <a:srgbClr val="ffffff"/>
                </a:solidFill>
                <a:latin typeface="Avenir Light"/>
                <a:ea typeface="Avenir Light"/>
              </a:rPr>
              <a:t>Kontaktdaten</a:t>
            </a:r>
            <a:endParaRPr b="0" lang="de-DE" sz="1320" spc="-1" strike="noStrike">
              <a:latin typeface="Arial"/>
            </a:endParaRPr>
          </a:p>
          <a:p>
            <a:pPr marL="260640" indent="-259920">
              <a:lnSpc>
                <a:spcPct val="100000"/>
              </a:lnSpc>
              <a:spcBef>
                <a:spcPts val="1400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de-DE" sz="1320" spc="-1" strike="noStrike">
                <a:solidFill>
                  <a:srgbClr val="ffffff"/>
                </a:solidFill>
                <a:latin typeface="Avenir Light"/>
                <a:ea typeface="Avenir Light"/>
              </a:rPr>
              <a:t>Quellen</a:t>
            </a:r>
            <a:endParaRPr b="0" lang="de-DE" sz="132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CustomShape 1"/>
          <p:cNvSpPr/>
          <p:nvPr/>
        </p:nvSpPr>
        <p:spPr>
          <a:xfrm>
            <a:off x="546120" y="1909080"/>
            <a:ext cx="5409360" cy="1091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4500" spc="715" strike="noStrike" cap="all">
                <a:solidFill>
                  <a:srgbClr val="e8a433"/>
                </a:solidFill>
                <a:latin typeface="Avenir Light"/>
                <a:ea typeface="Avenir Light"/>
              </a:rPr>
              <a:t>15. Quellen </a:t>
            </a:r>
            <a:endParaRPr b="0" lang="de-DE" sz="4500" spc="-1" strike="noStrike">
              <a:latin typeface="Arial"/>
            </a:endParaRPr>
          </a:p>
        </p:txBody>
      </p:sp>
      <p:sp>
        <p:nvSpPr>
          <p:cNvPr id="512" name="CustomShape 2"/>
          <p:cNvSpPr/>
          <p:nvPr/>
        </p:nvSpPr>
        <p:spPr>
          <a:xfrm>
            <a:off x="546120" y="3104640"/>
            <a:ext cx="5409360" cy="4104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marL="394560" indent="-393840">
              <a:lnSpc>
                <a:spcPct val="100000"/>
              </a:lnSpc>
              <a:spcBef>
                <a:spcPts val="35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030" spc="-1" strike="noStrike">
                <a:solidFill>
                  <a:srgbClr val="ffffff"/>
                </a:solidFill>
                <a:latin typeface="Avenir Light"/>
                <a:ea typeface="Avenir Light"/>
              </a:rPr>
              <a:t>S.U.N.K.</a:t>
            </a:r>
            <a:endParaRPr b="0" lang="de-DE" sz="3030" spc="-1" strike="noStrike">
              <a:latin typeface="Arial"/>
            </a:endParaRPr>
          </a:p>
          <a:p>
            <a:pPr marL="394560" indent="-393840">
              <a:lnSpc>
                <a:spcPct val="100000"/>
              </a:lnSpc>
              <a:spcBef>
                <a:spcPts val="35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030" spc="-1" strike="noStrike">
                <a:solidFill>
                  <a:srgbClr val="ffffff"/>
                </a:solidFill>
                <a:latin typeface="Avenir Light"/>
                <a:ea typeface="Avenir Light"/>
              </a:rPr>
              <a:t>Unsere Einsatzstellen</a:t>
            </a:r>
            <a:endParaRPr b="0" lang="de-DE" sz="3030" spc="-1" strike="noStrike">
              <a:latin typeface="Arial"/>
            </a:endParaRPr>
          </a:p>
          <a:p>
            <a:pPr marL="394560" indent="-393840">
              <a:lnSpc>
                <a:spcPct val="100000"/>
              </a:lnSpc>
              <a:spcBef>
                <a:spcPts val="35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030" spc="-1" strike="noStrike">
                <a:solidFill>
                  <a:srgbClr val="ffffff"/>
                </a:solidFill>
                <a:latin typeface="Avenir Light"/>
                <a:ea typeface="Avenir Light"/>
              </a:rPr>
              <a:t>Fotos von FÖJler*innen (Instagram: foej_bundesweit, foej_S.U.N.K)</a:t>
            </a:r>
            <a:endParaRPr b="0" lang="de-DE" sz="3030" spc="-1" strike="noStrike">
              <a:latin typeface="Arial"/>
            </a:endParaRPr>
          </a:p>
        </p:txBody>
      </p:sp>
      <p:pic>
        <p:nvPicPr>
          <p:cNvPr id="513" name="Bild" descr=""/>
          <p:cNvPicPr/>
          <p:nvPr/>
        </p:nvPicPr>
        <p:blipFill>
          <a:blip r:embed="rId1"/>
          <a:stretch/>
        </p:blipFill>
        <p:spPr>
          <a:xfrm>
            <a:off x="6177960" y="487440"/>
            <a:ext cx="6602040" cy="88030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ustomShape 1"/>
          <p:cNvSpPr/>
          <p:nvPr/>
        </p:nvSpPr>
        <p:spPr>
          <a:xfrm>
            <a:off x="660240" y="609480"/>
            <a:ext cx="11683440" cy="1421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4500" spc="715" strike="noStrike" cap="all">
                <a:solidFill>
                  <a:srgbClr val="e8a433"/>
                </a:solidFill>
                <a:latin typeface="Avenir Light"/>
                <a:ea typeface="Avenir Light"/>
              </a:rPr>
              <a:t>1. FÖJ Film </a:t>
            </a:r>
            <a:endParaRPr b="0" lang="de-DE" sz="4500" spc="-1" strike="noStrike">
              <a:latin typeface="Arial"/>
            </a:endParaRPr>
          </a:p>
        </p:txBody>
      </p:sp>
      <p:sp>
        <p:nvSpPr>
          <p:cNvPr id="441" name="CustomShape 2"/>
          <p:cNvSpPr/>
          <p:nvPr/>
        </p:nvSpPr>
        <p:spPr>
          <a:xfrm>
            <a:off x="660240" y="2019240"/>
            <a:ext cx="11683440" cy="6717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CustomShape 1"/>
          <p:cNvSpPr/>
          <p:nvPr/>
        </p:nvSpPr>
        <p:spPr>
          <a:xfrm>
            <a:off x="660240" y="609480"/>
            <a:ext cx="11683440" cy="1421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4500" spc="715" strike="noStrike" cap="all">
                <a:solidFill>
                  <a:srgbClr val="e8a433"/>
                </a:solidFill>
                <a:latin typeface="Avenir Light"/>
                <a:ea typeface="Avenir Light"/>
              </a:rPr>
              <a:t>2. Was ist ein FÖJ</a:t>
            </a:r>
            <a:endParaRPr b="0" lang="de-DE" sz="4500" spc="-1" strike="noStrike">
              <a:latin typeface="Arial"/>
            </a:endParaRPr>
          </a:p>
        </p:txBody>
      </p:sp>
      <p:sp>
        <p:nvSpPr>
          <p:cNvPr id="443" name="CustomShape 2"/>
          <p:cNvSpPr/>
          <p:nvPr/>
        </p:nvSpPr>
        <p:spPr>
          <a:xfrm>
            <a:off x="660240" y="2019240"/>
            <a:ext cx="11683440" cy="6717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jugendpolitische Bildungsmaßnahme 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1 Jahr in einer Einsatzstelle deiner Wahl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5 Seminare mit unterschiedlichen Thematiken 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Events, Workshops, etc. 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Förderung aus Mitteln des Europäischen Sozialfonds und des Bundes </a:t>
            </a:r>
            <a:endParaRPr b="0" lang="de-DE" sz="3600" spc="-1" strike="noStrike">
              <a:latin typeface="Arial"/>
            </a:endParaRPr>
          </a:p>
        </p:txBody>
      </p:sp>
      <p:pic>
        <p:nvPicPr>
          <p:cNvPr id="444" name="FOJ Logo.jpg" descr=""/>
          <p:cNvPicPr/>
          <p:nvPr/>
        </p:nvPicPr>
        <p:blipFill>
          <a:blip r:embed="rId1"/>
          <a:stretch/>
        </p:blipFill>
        <p:spPr>
          <a:xfrm>
            <a:off x="9516600" y="466920"/>
            <a:ext cx="2951280" cy="29512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CustomShape 1"/>
          <p:cNvSpPr/>
          <p:nvPr/>
        </p:nvSpPr>
        <p:spPr>
          <a:xfrm>
            <a:off x="660240" y="609480"/>
            <a:ext cx="11507760" cy="1561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4500" spc="715" strike="noStrike" cap="all">
                <a:solidFill>
                  <a:srgbClr val="e8a433"/>
                </a:solidFill>
                <a:latin typeface="Avenir Light"/>
                <a:ea typeface="Avenir Light"/>
              </a:rPr>
              <a:t>3. Das FÖJ in *Bundesland*</a:t>
            </a:r>
            <a:endParaRPr b="0" lang="de-DE" sz="4500" spc="-1" strike="noStrike">
              <a:latin typeface="Arial"/>
            </a:endParaRPr>
          </a:p>
        </p:txBody>
      </p:sp>
      <p:sp>
        <p:nvSpPr>
          <p:cNvPr id="446" name="CustomShape 2"/>
          <p:cNvSpPr/>
          <p:nvPr/>
        </p:nvSpPr>
        <p:spPr>
          <a:xfrm>
            <a:off x="660240" y="2070720"/>
            <a:ext cx="5079240" cy="6057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marL="295200" indent="-294480">
              <a:lnSpc>
                <a:spcPct val="100000"/>
              </a:lnSpc>
              <a:spcBef>
                <a:spcPts val="24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2250" spc="-1" strike="noStrike">
                <a:solidFill>
                  <a:srgbClr val="ffffff"/>
                </a:solidFill>
                <a:latin typeface="Avenir Light"/>
                <a:ea typeface="Avenir Light"/>
              </a:rPr>
              <a:t>seit 1991 in *Bundesland*</a:t>
            </a:r>
            <a:endParaRPr b="0" lang="de-DE" sz="2250" spc="-1" strike="noStrike">
              <a:latin typeface="Arial"/>
            </a:endParaRPr>
          </a:p>
          <a:p>
            <a:pPr marL="295200" indent="-294480">
              <a:lnSpc>
                <a:spcPct val="100000"/>
              </a:lnSpc>
              <a:spcBef>
                <a:spcPts val="24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2250" spc="-1" strike="noStrike">
                <a:solidFill>
                  <a:srgbClr val="ffffff"/>
                </a:solidFill>
                <a:latin typeface="Avenir Light"/>
                <a:ea typeface="Avenir Light"/>
              </a:rPr>
              <a:t>2 Träger, 120 Teilnehmer*innen </a:t>
            </a:r>
            <a:endParaRPr b="0" lang="de-DE" sz="2250" spc="-1" strike="noStrike">
              <a:latin typeface="Arial"/>
            </a:endParaRPr>
          </a:p>
          <a:p>
            <a:pPr marL="295200" indent="-294480">
              <a:lnSpc>
                <a:spcPct val="100000"/>
              </a:lnSpc>
              <a:spcBef>
                <a:spcPts val="24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2250" spc="-1" strike="noStrike">
                <a:solidFill>
                  <a:srgbClr val="ffffff"/>
                </a:solidFill>
                <a:latin typeface="Avenir Light"/>
                <a:ea typeface="Avenir Light"/>
              </a:rPr>
              <a:t>für 16 - 27 Jährige mit Motivation zur Umweltarbeit</a:t>
            </a:r>
            <a:endParaRPr b="0" lang="de-DE" sz="2250" spc="-1" strike="noStrike">
              <a:latin typeface="Arial"/>
            </a:endParaRPr>
          </a:p>
          <a:p>
            <a:pPr marL="295200" indent="-294480">
              <a:lnSpc>
                <a:spcPct val="100000"/>
              </a:lnSpc>
              <a:spcBef>
                <a:spcPts val="24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2250" spc="-1" strike="noStrike">
                <a:solidFill>
                  <a:srgbClr val="ffffff"/>
                </a:solidFill>
                <a:latin typeface="Avenir Light"/>
                <a:ea typeface="Avenir Light"/>
              </a:rPr>
              <a:t>8 Stunden pro Tag </a:t>
            </a:r>
            <a:endParaRPr b="0" lang="de-DE" sz="2250" spc="-1" strike="noStrike">
              <a:latin typeface="Arial"/>
            </a:endParaRPr>
          </a:p>
          <a:p>
            <a:pPr marL="295200" indent="-294480">
              <a:lnSpc>
                <a:spcPct val="100000"/>
              </a:lnSpc>
              <a:spcBef>
                <a:spcPts val="24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2250" spc="-1" strike="noStrike">
                <a:solidFill>
                  <a:srgbClr val="ffffff"/>
                </a:solidFill>
                <a:latin typeface="Avenir Light"/>
                <a:ea typeface="Avenir Light"/>
              </a:rPr>
              <a:t>Ziele:                                               - fördern des Engagements für die Umwelt                                                 - kritisches Nachdenken,  Hinterfragen                                        - berufliche und persönliche Orientierung</a:t>
            </a:r>
            <a:endParaRPr b="0" lang="de-DE" sz="2250" spc="-1" strike="noStrike">
              <a:latin typeface="Arial"/>
            </a:endParaRPr>
          </a:p>
        </p:txBody>
      </p:sp>
      <p:pic>
        <p:nvPicPr>
          <p:cNvPr id="447" name="Grafik 4" descr=""/>
          <p:cNvPicPr/>
          <p:nvPr/>
        </p:nvPicPr>
        <p:blipFill>
          <a:blip r:embed="rId1"/>
          <a:stretch/>
        </p:blipFill>
        <p:spPr>
          <a:xfrm>
            <a:off x="5779080" y="2108880"/>
            <a:ext cx="7044840" cy="65084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CustomShape 1"/>
          <p:cNvSpPr/>
          <p:nvPr/>
        </p:nvSpPr>
        <p:spPr>
          <a:xfrm>
            <a:off x="660240" y="609480"/>
            <a:ext cx="11492640" cy="1853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4500" spc="715" strike="noStrike" cap="all">
                <a:solidFill>
                  <a:srgbClr val="e8a433"/>
                </a:solidFill>
                <a:latin typeface="Avenir Light"/>
                <a:ea typeface="Avenir Light"/>
              </a:rPr>
              <a:t>4. Warum sollte ich ein FÖJ machen?</a:t>
            </a:r>
            <a:endParaRPr b="0" lang="de-DE" sz="4500" spc="-1" strike="noStrike">
              <a:latin typeface="Arial"/>
            </a:endParaRPr>
          </a:p>
        </p:txBody>
      </p:sp>
      <p:sp>
        <p:nvSpPr>
          <p:cNvPr id="449" name="CustomShape 2"/>
          <p:cNvSpPr/>
          <p:nvPr/>
        </p:nvSpPr>
        <p:spPr>
          <a:xfrm>
            <a:off x="660240" y="2370240"/>
            <a:ext cx="5079240" cy="6057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marL="393840" indent="-393120">
              <a:lnSpc>
                <a:spcPct val="100000"/>
              </a:lnSpc>
              <a:spcBef>
                <a:spcPts val="32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000" spc="-1" strike="noStrike">
                <a:solidFill>
                  <a:srgbClr val="ffffff"/>
                </a:solidFill>
                <a:latin typeface="Avenir Light"/>
                <a:ea typeface="Avenir Light"/>
              </a:rPr>
              <a:t>bei Unsicherheiten was Zukunftspläne angeht</a:t>
            </a:r>
            <a:endParaRPr b="0" lang="de-DE" sz="3000" spc="-1" strike="noStrike">
              <a:latin typeface="Arial"/>
            </a:endParaRPr>
          </a:p>
          <a:p>
            <a:pPr marL="393840" indent="-393120">
              <a:lnSpc>
                <a:spcPct val="100000"/>
              </a:lnSpc>
              <a:spcBef>
                <a:spcPts val="32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000" spc="-1" strike="noStrike">
                <a:solidFill>
                  <a:srgbClr val="ffffff"/>
                </a:solidFill>
                <a:latin typeface="Avenir Light"/>
                <a:ea typeface="Avenir Light"/>
              </a:rPr>
              <a:t>Erfahrung und Entwicklung</a:t>
            </a:r>
            <a:endParaRPr b="0" lang="de-DE" sz="3000" spc="-1" strike="noStrike">
              <a:latin typeface="Arial"/>
            </a:endParaRPr>
          </a:p>
          <a:p>
            <a:pPr marL="393840" indent="-393120">
              <a:lnSpc>
                <a:spcPct val="100000"/>
              </a:lnSpc>
              <a:spcBef>
                <a:spcPts val="32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000" spc="-1" strike="noStrike">
                <a:solidFill>
                  <a:srgbClr val="ffffff"/>
                </a:solidFill>
                <a:latin typeface="Avenir Light"/>
                <a:ea typeface="Avenir Light"/>
              </a:rPr>
              <a:t>1 Jahr ´Pause´ nach der Schule</a:t>
            </a:r>
            <a:endParaRPr b="0" lang="de-DE" sz="3000" spc="-1" strike="noStrike">
              <a:latin typeface="Arial"/>
            </a:endParaRPr>
          </a:p>
          <a:p>
            <a:pPr marL="393840" indent="-393120">
              <a:lnSpc>
                <a:spcPct val="100000"/>
              </a:lnSpc>
              <a:spcBef>
                <a:spcPts val="3200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000" spc="-1" strike="noStrike">
                <a:solidFill>
                  <a:srgbClr val="ffffff"/>
                </a:solidFill>
                <a:latin typeface="Avenir Light"/>
                <a:ea typeface="Avenir Light"/>
              </a:rPr>
              <a:t>Interesse an Umweltschutz</a:t>
            </a:r>
            <a:endParaRPr b="0" lang="de-DE" sz="3000" spc="-1" strike="noStrike">
              <a:latin typeface="Arial"/>
            </a:endParaRPr>
          </a:p>
        </p:txBody>
      </p:sp>
      <p:pic>
        <p:nvPicPr>
          <p:cNvPr id="450" name="Grafik 7" descr=""/>
          <p:cNvPicPr/>
          <p:nvPr/>
        </p:nvPicPr>
        <p:blipFill>
          <a:blip r:embed="rId1"/>
          <a:stretch/>
        </p:blipFill>
        <p:spPr>
          <a:xfrm>
            <a:off x="7829280" y="2076480"/>
            <a:ext cx="3898800" cy="3737160"/>
          </a:xfrm>
          <a:prstGeom prst="rect">
            <a:avLst/>
          </a:prstGeom>
          <a:ln w="12600">
            <a:noFill/>
          </a:ln>
        </p:spPr>
      </p:pic>
      <p:pic>
        <p:nvPicPr>
          <p:cNvPr id="451" name="Grafik 9" descr=""/>
          <p:cNvPicPr/>
          <p:nvPr/>
        </p:nvPicPr>
        <p:blipFill>
          <a:blip r:embed="rId2"/>
          <a:stretch/>
        </p:blipFill>
        <p:spPr>
          <a:xfrm>
            <a:off x="7829280" y="6561000"/>
            <a:ext cx="3898800" cy="22892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DSC05323 Kopie.JPG" descr=""/>
          <p:cNvPicPr/>
          <p:nvPr/>
        </p:nvPicPr>
        <p:blipFill>
          <a:blip r:embed="rId1"/>
          <a:stretch/>
        </p:blipFill>
        <p:spPr>
          <a:xfrm>
            <a:off x="9084240" y="7350120"/>
            <a:ext cx="3618360" cy="2412000"/>
          </a:xfrm>
          <a:prstGeom prst="rect">
            <a:avLst/>
          </a:prstGeom>
          <a:ln w="12600">
            <a:noFill/>
          </a:ln>
        </p:spPr>
      </p:pic>
      <p:sp>
        <p:nvSpPr>
          <p:cNvPr id="453" name="CustomShape 1"/>
          <p:cNvSpPr/>
          <p:nvPr/>
        </p:nvSpPr>
        <p:spPr>
          <a:xfrm>
            <a:off x="660240" y="609480"/>
            <a:ext cx="11683440" cy="1421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</a:pPr>
            <a:r>
              <a:rPr b="0" lang="de-DE" sz="4500" spc="715" strike="noStrike" cap="all">
                <a:solidFill>
                  <a:srgbClr val="e8a433"/>
                </a:solidFill>
                <a:latin typeface="Avenir Light"/>
                <a:ea typeface="Avenir Light"/>
              </a:rPr>
              <a:t>5. Unsere Einsatzstellen</a:t>
            </a:r>
            <a:endParaRPr b="0" lang="de-DE" sz="4500" spc="-1" strike="noStrike">
              <a:latin typeface="Arial"/>
            </a:endParaRPr>
          </a:p>
        </p:txBody>
      </p:sp>
      <p:sp>
        <p:nvSpPr>
          <p:cNvPr id="454" name="CustomShape 2"/>
          <p:cNvSpPr/>
          <p:nvPr/>
        </p:nvSpPr>
        <p:spPr>
          <a:xfrm>
            <a:off x="660240" y="1517760"/>
            <a:ext cx="11683440" cy="6717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Museum für Naturkunde, Magdeburg 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Tierpflege, Öffentlichkeitsarbeit, Museumspädagogik, Präperattonsarbeit  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Konzept zum Thema Artenvielfalt, Gestaltung mehrerer Becken, Rekonstruktion fossiler Spuren im Zoo</a:t>
            </a:r>
            <a:endParaRPr b="0" lang="de-DE" sz="3600" spc="-1" strike="noStrike">
              <a:latin typeface="Arial"/>
            </a:endParaRPr>
          </a:p>
        </p:txBody>
      </p:sp>
      <p:pic>
        <p:nvPicPr>
          <p:cNvPr id="455" name="DSC05522 Kopie.JPG" descr=""/>
          <p:cNvPicPr/>
          <p:nvPr/>
        </p:nvPicPr>
        <p:blipFill>
          <a:blip r:embed="rId2"/>
          <a:stretch/>
        </p:blipFill>
        <p:spPr>
          <a:xfrm>
            <a:off x="4692960" y="7350120"/>
            <a:ext cx="3618360" cy="2412000"/>
          </a:xfrm>
          <a:prstGeom prst="rect">
            <a:avLst/>
          </a:prstGeom>
          <a:ln w="12600">
            <a:noFill/>
          </a:ln>
        </p:spPr>
      </p:pic>
      <p:pic>
        <p:nvPicPr>
          <p:cNvPr id="456" name="668e442b-911b-4b9b-abed-5edf33939941.jpg" descr=""/>
          <p:cNvPicPr/>
          <p:nvPr/>
        </p:nvPicPr>
        <p:blipFill>
          <a:blip r:embed="rId3"/>
          <a:stretch/>
        </p:blipFill>
        <p:spPr>
          <a:xfrm>
            <a:off x="-371160" y="7350120"/>
            <a:ext cx="4290840" cy="2412000"/>
          </a:xfrm>
          <a:prstGeom prst="rect">
            <a:avLst/>
          </a:prstGeom>
          <a:ln w="12600">
            <a:noFill/>
          </a:ln>
        </p:spPr>
      </p:pic>
      <p:pic>
        <p:nvPicPr>
          <p:cNvPr id="457" name="Bild" descr=""/>
          <p:cNvPicPr/>
          <p:nvPr/>
        </p:nvPicPr>
        <p:blipFill>
          <a:blip r:embed="rId4"/>
          <a:stretch/>
        </p:blipFill>
        <p:spPr>
          <a:xfrm>
            <a:off x="9084240" y="1296000"/>
            <a:ext cx="3618360" cy="24120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CustomShape 1"/>
          <p:cNvSpPr/>
          <p:nvPr/>
        </p:nvSpPr>
        <p:spPr>
          <a:xfrm>
            <a:off x="660240" y="1511280"/>
            <a:ext cx="11683440" cy="6717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Bauspielplatz Mühlstein, Magdeburg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Tierpflege, Kinderbetreuung, Öffentlichkeitsarbeit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Insektenhotel, um Kindern die Wichtigkeit der Insekten näher zu bringen</a:t>
            </a:r>
            <a:endParaRPr b="0" lang="de-DE" sz="3600" spc="-1" strike="noStrike">
              <a:latin typeface="Arial"/>
            </a:endParaRPr>
          </a:p>
        </p:txBody>
      </p:sp>
      <p:pic>
        <p:nvPicPr>
          <p:cNvPr id="459" name="1e4a569f-346d-4183-b696-beebc8aa94bb.jpg" descr=""/>
          <p:cNvPicPr/>
          <p:nvPr/>
        </p:nvPicPr>
        <p:blipFill>
          <a:blip r:embed="rId1"/>
          <a:stretch/>
        </p:blipFill>
        <p:spPr>
          <a:xfrm>
            <a:off x="9241560" y="290160"/>
            <a:ext cx="2752200" cy="3669840"/>
          </a:xfrm>
          <a:prstGeom prst="rect">
            <a:avLst/>
          </a:prstGeom>
          <a:ln w="12600">
            <a:noFill/>
          </a:ln>
        </p:spPr>
      </p:pic>
      <p:pic>
        <p:nvPicPr>
          <p:cNvPr id="460" name="a8bb5a53-3c16-4709-9319-c209da718f47.jpg" descr=""/>
          <p:cNvPicPr/>
          <p:nvPr/>
        </p:nvPicPr>
        <p:blipFill>
          <a:blip r:embed="rId2"/>
          <a:stretch/>
        </p:blipFill>
        <p:spPr>
          <a:xfrm>
            <a:off x="1477800" y="184680"/>
            <a:ext cx="2153520" cy="2871720"/>
          </a:xfrm>
          <a:prstGeom prst="rect">
            <a:avLst/>
          </a:prstGeom>
          <a:ln w="12600">
            <a:noFill/>
          </a:ln>
        </p:spPr>
      </p:pic>
      <p:pic>
        <p:nvPicPr>
          <p:cNvPr id="461" name="a075feaa-70df-4007-bc89-84d3e7021245.jpg" descr=""/>
          <p:cNvPicPr/>
          <p:nvPr/>
        </p:nvPicPr>
        <p:blipFill>
          <a:blip r:embed="rId3"/>
          <a:stretch/>
        </p:blipFill>
        <p:spPr>
          <a:xfrm>
            <a:off x="5568120" y="184680"/>
            <a:ext cx="2153520" cy="2871720"/>
          </a:xfrm>
          <a:prstGeom prst="rect">
            <a:avLst/>
          </a:prstGeom>
          <a:ln w="12600">
            <a:noFill/>
          </a:ln>
        </p:spPr>
      </p:pic>
      <p:pic>
        <p:nvPicPr>
          <p:cNvPr id="462" name="ce55c88f-6113-4f05-8618-b7683a22783f.jpg" descr=""/>
          <p:cNvPicPr/>
          <p:nvPr/>
        </p:nvPicPr>
        <p:blipFill>
          <a:blip r:embed="rId4"/>
          <a:stretch/>
        </p:blipFill>
        <p:spPr>
          <a:xfrm>
            <a:off x="8532000" y="6086520"/>
            <a:ext cx="2668320" cy="3558240"/>
          </a:xfrm>
          <a:prstGeom prst="rect">
            <a:avLst/>
          </a:prstGeom>
          <a:ln w="12600">
            <a:noFill/>
          </a:ln>
        </p:spPr>
      </p:pic>
      <p:pic>
        <p:nvPicPr>
          <p:cNvPr id="463" name="fe09d26f-2f09-4e91-9253-6e8ea8ad82bb.jpg" descr=""/>
          <p:cNvPicPr/>
          <p:nvPr/>
        </p:nvPicPr>
        <p:blipFill>
          <a:blip r:embed="rId5"/>
          <a:stretch/>
        </p:blipFill>
        <p:spPr>
          <a:xfrm>
            <a:off x="1992240" y="6770880"/>
            <a:ext cx="4307760" cy="28717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CustomShape 1"/>
          <p:cNvSpPr/>
          <p:nvPr/>
        </p:nvSpPr>
        <p:spPr>
          <a:xfrm>
            <a:off x="660240" y="609480"/>
            <a:ext cx="11683440" cy="1421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CustomShape 2"/>
          <p:cNvSpPr/>
          <p:nvPr/>
        </p:nvSpPr>
        <p:spPr>
          <a:xfrm>
            <a:off x="660240" y="2019240"/>
            <a:ext cx="11683440" cy="6717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*Einsatzstelle*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*tägliche Tätigkeiten*</a:t>
            </a:r>
            <a:endParaRPr b="0" lang="de-DE" sz="3600" spc="-1" strike="noStrike">
              <a:latin typeface="Arial"/>
            </a:endParaRPr>
          </a:p>
          <a:p>
            <a:pPr marL="469800" indent="-469080">
              <a:lnSpc>
                <a:spcPct val="100000"/>
              </a:lnSpc>
              <a:spcBef>
                <a:spcPts val="4201"/>
              </a:spcBef>
              <a:buClr>
                <a:srgbClr val="ffffff"/>
              </a:buClr>
              <a:buSzPct val="90000"/>
              <a:buFont typeface="Symbol"/>
              <a:buChar char=""/>
            </a:pPr>
            <a:r>
              <a:rPr b="0" lang="de-DE" sz="3600" spc="-1" strike="noStrike">
                <a:solidFill>
                  <a:srgbClr val="ffffff"/>
                </a:solidFill>
                <a:latin typeface="Avenir Light"/>
                <a:ea typeface="Avenir Light"/>
              </a:rPr>
              <a:t>*Projekt* </a:t>
            </a:r>
            <a:endParaRPr b="0" lang="de-DE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Application>LibreOffice/6.1.6.3$Linux_X86_64 LibreOffice_project/10$Build-3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de-DE</dc:language>
  <cp:lastModifiedBy/>
  <dcterms:modified xsi:type="dcterms:W3CDTF">2020-03-27T20:11:42Z</dcterms:modified>
  <cp:revision>4</cp:revision>
  <dc:subject/>
  <dc:title/>
</cp:coreProperties>
</file>